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6"/>
  </p:notesMasterIdLst>
  <p:sldIdLst>
    <p:sldId id="1588" r:id="rId2"/>
    <p:sldId id="1589" r:id="rId3"/>
    <p:sldId id="1590" r:id="rId4"/>
    <p:sldId id="256" r:id="rId5"/>
    <p:sldId id="2147475906" r:id="rId6"/>
    <p:sldId id="2147475799" r:id="rId7"/>
    <p:sldId id="2147475800" r:id="rId8"/>
    <p:sldId id="2147475801" r:id="rId9"/>
    <p:sldId id="2147475956" r:id="rId10"/>
    <p:sldId id="2147475905" r:id="rId11"/>
    <p:sldId id="2147475907" r:id="rId12"/>
    <p:sldId id="2147475908" r:id="rId13"/>
    <p:sldId id="2147475957" r:id="rId14"/>
    <p:sldId id="2147475958" r:id="rId15"/>
    <p:sldId id="261" r:id="rId16"/>
    <p:sldId id="2147475909" r:id="rId17"/>
    <p:sldId id="2147475910" r:id="rId18"/>
    <p:sldId id="2147475959" r:id="rId19"/>
    <p:sldId id="2147475960" r:id="rId20"/>
    <p:sldId id="262" r:id="rId21"/>
    <p:sldId id="2147475911" r:id="rId22"/>
    <p:sldId id="2147475967" r:id="rId23"/>
    <p:sldId id="2147475912" r:id="rId24"/>
    <p:sldId id="2147475961" r:id="rId25"/>
    <p:sldId id="2147475941" r:id="rId26"/>
    <p:sldId id="2147475922" r:id="rId27"/>
    <p:sldId id="2147475962" r:id="rId28"/>
    <p:sldId id="2147475940" r:id="rId29"/>
    <p:sldId id="2147475946" r:id="rId30"/>
    <p:sldId id="2147475947" r:id="rId31"/>
    <p:sldId id="2147475948" r:id="rId32"/>
    <p:sldId id="2147475949" r:id="rId33"/>
    <p:sldId id="2147475889" r:id="rId34"/>
    <p:sldId id="2147475936" r:id="rId35"/>
    <p:sldId id="2147475920" r:id="rId36"/>
    <p:sldId id="2147475879" r:id="rId37"/>
    <p:sldId id="2147475943" r:id="rId38"/>
    <p:sldId id="260" r:id="rId39"/>
    <p:sldId id="259" r:id="rId40"/>
    <p:sldId id="2147475944" r:id="rId41"/>
    <p:sldId id="2147475945" r:id="rId42"/>
    <p:sldId id="2147475950" r:id="rId43"/>
    <p:sldId id="2147475951" r:id="rId44"/>
    <p:sldId id="2147475952" r:id="rId45"/>
    <p:sldId id="2147475953" r:id="rId46"/>
    <p:sldId id="2147475954" r:id="rId47"/>
    <p:sldId id="2147475963" r:id="rId48"/>
    <p:sldId id="2147475942" r:id="rId49"/>
    <p:sldId id="2147475964" r:id="rId50"/>
    <p:sldId id="2147475955" r:id="rId51"/>
    <p:sldId id="266" r:id="rId52"/>
    <p:sldId id="267" r:id="rId53"/>
    <p:sldId id="268" r:id="rId54"/>
    <p:sldId id="2147475874" r:id="rId55"/>
    <p:sldId id="2147475965" r:id="rId56"/>
    <p:sldId id="2147475966" r:id="rId57"/>
    <p:sldId id="2147475968" r:id="rId58"/>
    <p:sldId id="1591" r:id="rId59"/>
    <p:sldId id="1593" r:id="rId60"/>
    <p:sldId id="1592" r:id="rId61"/>
    <p:sldId id="1594" r:id="rId62"/>
    <p:sldId id="1596" r:id="rId63"/>
    <p:sldId id="1597" r:id="rId64"/>
    <p:sldId id="1598" r:id="rId65"/>
    <p:sldId id="2147475969" r:id="rId66"/>
    <p:sldId id="289" r:id="rId67"/>
    <p:sldId id="301" r:id="rId68"/>
    <p:sldId id="420" r:id="rId69"/>
    <p:sldId id="257" r:id="rId70"/>
    <p:sldId id="258" r:id="rId71"/>
    <p:sldId id="1580" r:id="rId72"/>
    <p:sldId id="1585" r:id="rId73"/>
    <p:sldId id="419" r:id="rId74"/>
    <p:sldId id="265" r:id="rId7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ECE8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F5F461-FA26-4F88-B8DC-0A5C2C33F7AD}" v="1" dt="2026-08-24T22:45:30.130"/>
    <p1510:client id="{4ECD63BF-0658-CB8D-6CF1-5596941599B9}" v="58" dt="2026-08-25T06:03:04.277"/>
    <p1510:client id="{EC620F4E-54CE-4282-A802-A3826FACA7E5}" v="10" dt="2026-08-25T06:36:01.5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4672" autoAdjust="0"/>
  </p:normalViewPr>
  <p:slideViewPr>
    <p:cSldViewPr snapToGrid="0">
      <p:cViewPr varScale="1">
        <p:scale>
          <a:sx n="53" d="100"/>
          <a:sy n="53" d="100"/>
        </p:scale>
        <p:origin x="11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8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aalborg-my.sharepoint.com/personal/n1jjaa_aalborg_dk/Documents/Skrivebord/Bilr&#229;dighed%20i%20Aalborg%20by,%20fordelt%20p&#229;%20bydele%20til%20mari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Fordeling af bilejerskab fordelt på bydele i Aalborg i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'bilrådighed 2024'!$A$2</c:f>
              <c:strCache>
                <c:ptCount val="1"/>
                <c:pt idx="0">
                  <c:v>Andel af husstande uden biler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'bilrådighed 2024'!$B$1:$T$1</c:f>
              <c:strCache>
                <c:ptCount val="19"/>
                <c:pt idx="0">
                  <c:v>Midtbyen</c:v>
                </c:pt>
                <c:pt idx="1">
                  <c:v>Vestbyen</c:v>
                </c:pt>
                <c:pt idx="2">
                  <c:v>Øgadekvarteret</c:v>
                </c:pt>
                <c:pt idx="3">
                  <c:v>Mølholm</c:v>
                </c:pt>
                <c:pt idx="4">
                  <c:v>Hasseris</c:v>
                </c:pt>
                <c:pt idx="5">
                  <c:v>Sofiendal</c:v>
                </c:pt>
                <c:pt idx="6">
                  <c:v>Hobrovej Kvarteret</c:v>
                </c:pt>
                <c:pt idx="7">
                  <c:v>Kærby</c:v>
                </c:pt>
                <c:pt idx="8">
                  <c:v>Skalborg</c:v>
                </c:pt>
                <c:pt idx="9">
                  <c:v>Grøndlandskvarteret</c:v>
                </c:pt>
                <c:pt idx="10">
                  <c:v>Gug</c:v>
                </c:pt>
                <c:pt idx="11">
                  <c:v>Smedegård</c:v>
                </c:pt>
                <c:pt idx="12">
                  <c:v>Universitetsområdet</c:v>
                </c:pt>
                <c:pt idx="13">
                  <c:v>Nørre Tranders</c:v>
                </c:pt>
                <c:pt idx="14">
                  <c:v>Vejgård</c:v>
                </c:pt>
                <c:pt idx="15">
                  <c:v>Lindholm</c:v>
                </c:pt>
                <c:pt idx="16">
                  <c:v>Nørre Uttrup</c:v>
                </c:pt>
                <c:pt idx="17">
                  <c:v>Nørresundby Midtby</c:v>
                </c:pt>
                <c:pt idx="18">
                  <c:v>Skansekvarteret</c:v>
                </c:pt>
              </c:strCache>
            </c:strRef>
          </c:cat>
          <c:val>
            <c:numRef>
              <c:f>'bilrådighed 2024'!$B$2:$T$2</c:f>
              <c:numCache>
                <c:formatCode>0%</c:formatCode>
                <c:ptCount val="19"/>
                <c:pt idx="0">
                  <c:v>0.69199999999999995</c:v>
                </c:pt>
                <c:pt idx="1">
                  <c:v>0.61760000000000004</c:v>
                </c:pt>
                <c:pt idx="2">
                  <c:v>0.62219999999999998</c:v>
                </c:pt>
                <c:pt idx="3">
                  <c:v>0.2414</c:v>
                </c:pt>
                <c:pt idx="4">
                  <c:v>0.1714</c:v>
                </c:pt>
                <c:pt idx="5">
                  <c:v>0.25600000000000001</c:v>
                </c:pt>
                <c:pt idx="6">
                  <c:v>0.37290000000000001</c:v>
                </c:pt>
                <c:pt idx="7">
                  <c:v>0.1593</c:v>
                </c:pt>
                <c:pt idx="8">
                  <c:v>0.26379999999999998</c:v>
                </c:pt>
                <c:pt idx="9">
                  <c:v>0.44900000000000001</c:v>
                </c:pt>
                <c:pt idx="10">
                  <c:v>0.13819999999999999</c:v>
                </c:pt>
                <c:pt idx="11">
                  <c:v>0.37069999999999997</c:v>
                </c:pt>
                <c:pt idx="12">
                  <c:v>0.44850000000000001</c:v>
                </c:pt>
                <c:pt idx="13">
                  <c:v>0.18559999999999999</c:v>
                </c:pt>
                <c:pt idx="14">
                  <c:v>0.18559999999999999</c:v>
                </c:pt>
                <c:pt idx="15">
                  <c:v>0.42099999999999999</c:v>
                </c:pt>
                <c:pt idx="16">
                  <c:v>0.18559999999999999</c:v>
                </c:pt>
                <c:pt idx="17">
                  <c:v>0.46060000000000001</c:v>
                </c:pt>
                <c:pt idx="18">
                  <c:v>0.3594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9C-4532-A0BC-F43C59E634A5}"/>
            </c:ext>
          </c:extLst>
        </c:ser>
        <c:ser>
          <c:idx val="1"/>
          <c:order val="1"/>
          <c:tx>
            <c:strRef>
              <c:f>'bilrådighed 2024'!$A$3</c:f>
              <c:strCache>
                <c:ptCount val="1"/>
                <c:pt idx="0">
                  <c:v>Andel hustande med 1 bil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'bilrådighed 2024'!$B$1:$T$1</c:f>
              <c:strCache>
                <c:ptCount val="19"/>
                <c:pt idx="0">
                  <c:v>Midtbyen</c:v>
                </c:pt>
                <c:pt idx="1">
                  <c:v>Vestbyen</c:v>
                </c:pt>
                <c:pt idx="2">
                  <c:v>Øgadekvarteret</c:v>
                </c:pt>
                <c:pt idx="3">
                  <c:v>Mølholm</c:v>
                </c:pt>
                <c:pt idx="4">
                  <c:v>Hasseris</c:v>
                </c:pt>
                <c:pt idx="5">
                  <c:v>Sofiendal</c:v>
                </c:pt>
                <c:pt idx="6">
                  <c:v>Hobrovej Kvarteret</c:v>
                </c:pt>
                <c:pt idx="7">
                  <c:v>Kærby</c:v>
                </c:pt>
                <c:pt idx="8">
                  <c:v>Skalborg</c:v>
                </c:pt>
                <c:pt idx="9">
                  <c:v>Grøndlandskvarteret</c:v>
                </c:pt>
                <c:pt idx="10">
                  <c:v>Gug</c:v>
                </c:pt>
                <c:pt idx="11">
                  <c:v>Smedegård</c:v>
                </c:pt>
                <c:pt idx="12">
                  <c:v>Universitetsområdet</c:v>
                </c:pt>
                <c:pt idx="13">
                  <c:v>Nørre Tranders</c:v>
                </c:pt>
                <c:pt idx="14">
                  <c:v>Vejgård</c:v>
                </c:pt>
                <c:pt idx="15">
                  <c:v>Lindholm</c:v>
                </c:pt>
                <c:pt idx="16">
                  <c:v>Nørre Uttrup</c:v>
                </c:pt>
                <c:pt idx="17">
                  <c:v>Nørresundby Midtby</c:v>
                </c:pt>
                <c:pt idx="18">
                  <c:v>Skansekvarteret</c:v>
                </c:pt>
              </c:strCache>
            </c:strRef>
          </c:cat>
          <c:val>
            <c:numRef>
              <c:f>'bilrådighed 2024'!$B$3:$T$3</c:f>
              <c:numCache>
                <c:formatCode>0%</c:formatCode>
                <c:ptCount val="19"/>
                <c:pt idx="0">
                  <c:v>0.26840000000000003</c:v>
                </c:pt>
                <c:pt idx="1">
                  <c:v>0.32790000000000002</c:v>
                </c:pt>
                <c:pt idx="2">
                  <c:v>0.32740000000000002</c:v>
                </c:pt>
                <c:pt idx="3">
                  <c:v>0.53249999999999997</c:v>
                </c:pt>
                <c:pt idx="4">
                  <c:v>0.55810000000000004</c:v>
                </c:pt>
                <c:pt idx="5">
                  <c:v>0.54279999999999995</c:v>
                </c:pt>
                <c:pt idx="6">
                  <c:v>0.46970000000000001</c:v>
                </c:pt>
                <c:pt idx="7">
                  <c:v>0.56930000000000003</c:v>
                </c:pt>
                <c:pt idx="8">
                  <c:v>0.52580000000000005</c:v>
                </c:pt>
                <c:pt idx="9">
                  <c:v>0.43099999999999999</c:v>
                </c:pt>
                <c:pt idx="10">
                  <c:v>0.57220000000000004</c:v>
                </c:pt>
                <c:pt idx="11">
                  <c:v>0.48309999999999997</c:v>
                </c:pt>
                <c:pt idx="12">
                  <c:v>0.43509999999999999</c:v>
                </c:pt>
                <c:pt idx="13">
                  <c:v>0.54810000000000003</c:v>
                </c:pt>
                <c:pt idx="14">
                  <c:v>0.54810000000000003</c:v>
                </c:pt>
                <c:pt idx="15">
                  <c:v>0.46100000000000002</c:v>
                </c:pt>
                <c:pt idx="16">
                  <c:v>0.54810000000000003</c:v>
                </c:pt>
                <c:pt idx="17">
                  <c:v>0.42730000000000001</c:v>
                </c:pt>
                <c:pt idx="18">
                  <c:v>0.47310000000000002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9C-4532-A0BC-F43C59E634A5}"/>
            </c:ext>
          </c:extLst>
        </c:ser>
        <c:ser>
          <c:idx val="2"/>
          <c:order val="2"/>
          <c:tx>
            <c:strRef>
              <c:f>'bilrådighed 2024'!$A$4</c:f>
              <c:strCache>
                <c:ptCount val="1"/>
                <c:pt idx="0">
                  <c:v>Andel hustande med mere end en bil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'bilrådighed 2024'!$B$1:$T$1</c:f>
              <c:strCache>
                <c:ptCount val="19"/>
                <c:pt idx="0">
                  <c:v>Midtbyen</c:v>
                </c:pt>
                <c:pt idx="1">
                  <c:v>Vestbyen</c:v>
                </c:pt>
                <c:pt idx="2">
                  <c:v>Øgadekvarteret</c:v>
                </c:pt>
                <c:pt idx="3">
                  <c:v>Mølholm</c:v>
                </c:pt>
                <c:pt idx="4">
                  <c:v>Hasseris</c:v>
                </c:pt>
                <c:pt idx="5">
                  <c:v>Sofiendal</c:v>
                </c:pt>
                <c:pt idx="6">
                  <c:v>Hobrovej Kvarteret</c:v>
                </c:pt>
                <c:pt idx="7">
                  <c:v>Kærby</c:v>
                </c:pt>
                <c:pt idx="8">
                  <c:v>Skalborg</c:v>
                </c:pt>
                <c:pt idx="9">
                  <c:v>Grøndlandskvarteret</c:v>
                </c:pt>
                <c:pt idx="10">
                  <c:v>Gug</c:v>
                </c:pt>
                <c:pt idx="11">
                  <c:v>Smedegård</c:v>
                </c:pt>
                <c:pt idx="12">
                  <c:v>Universitetsområdet</c:v>
                </c:pt>
                <c:pt idx="13">
                  <c:v>Nørre Tranders</c:v>
                </c:pt>
                <c:pt idx="14">
                  <c:v>Vejgård</c:v>
                </c:pt>
                <c:pt idx="15">
                  <c:v>Lindholm</c:v>
                </c:pt>
                <c:pt idx="16">
                  <c:v>Nørre Uttrup</c:v>
                </c:pt>
                <c:pt idx="17">
                  <c:v>Nørresundby Midtby</c:v>
                </c:pt>
                <c:pt idx="18">
                  <c:v>Skansekvarteret</c:v>
                </c:pt>
              </c:strCache>
            </c:strRef>
          </c:cat>
          <c:val>
            <c:numRef>
              <c:f>'bilrådighed 2024'!$B$4:$T$4</c:f>
              <c:numCache>
                <c:formatCode>0%</c:formatCode>
                <c:ptCount val="19"/>
                <c:pt idx="0">
                  <c:v>3.9600000000000003E-2</c:v>
                </c:pt>
                <c:pt idx="1">
                  <c:v>5.45E-2</c:v>
                </c:pt>
                <c:pt idx="2">
                  <c:v>5.04E-2</c:v>
                </c:pt>
                <c:pt idx="3">
                  <c:v>0.22620000000000001</c:v>
                </c:pt>
                <c:pt idx="4">
                  <c:v>0.27050000000000002</c:v>
                </c:pt>
                <c:pt idx="5">
                  <c:v>0.20130000000000001</c:v>
                </c:pt>
                <c:pt idx="6">
                  <c:v>0.1575</c:v>
                </c:pt>
                <c:pt idx="7">
                  <c:v>0.27139999999999997</c:v>
                </c:pt>
                <c:pt idx="8">
                  <c:v>0.21049999999999999</c:v>
                </c:pt>
                <c:pt idx="9">
                  <c:v>0.11990000000000001</c:v>
                </c:pt>
                <c:pt idx="10">
                  <c:v>0.28960000000000002</c:v>
                </c:pt>
                <c:pt idx="11">
                  <c:v>0.1462</c:v>
                </c:pt>
                <c:pt idx="12">
                  <c:v>0.11650000000000001</c:v>
                </c:pt>
                <c:pt idx="13">
                  <c:v>0.26629999999999998</c:v>
                </c:pt>
                <c:pt idx="14">
                  <c:v>0.26629999999999998</c:v>
                </c:pt>
                <c:pt idx="15">
                  <c:v>0.11799999999999999</c:v>
                </c:pt>
                <c:pt idx="16">
                  <c:v>0.26629999999999998</c:v>
                </c:pt>
                <c:pt idx="17">
                  <c:v>0.11210000000000001</c:v>
                </c:pt>
                <c:pt idx="18">
                  <c:v>0.16739999999999999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9C-4532-A0BC-F43C59E634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1979144"/>
        <c:axId val="901977344"/>
      </c:barChart>
      <c:catAx>
        <c:axId val="90197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901977344"/>
        <c:crosses val="autoZero"/>
        <c:auto val="1"/>
        <c:lblAlgn val="ctr"/>
        <c:lblOffset val="100"/>
        <c:noMultiLvlLbl val="0"/>
      </c:catAx>
      <c:valAx>
        <c:axId val="90197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90197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86AD34-0224-4E5F-BCBE-799A3BF07096}" type="doc">
      <dgm:prSet loTypeId="urn:microsoft.com/office/officeart/2005/8/layout/vList2" loCatId="list" qsTypeId="urn:microsoft.com/office/officeart/2005/8/quickstyle/simple1#1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FDE216A0-E6D4-4164-8B7A-655EA5E448A0}">
      <dgm:prSet/>
      <dgm:spPr/>
      <dgm:t>
        <a:bodyPr/>
        <a:lstStyle/>
        <a:p>
          <a:r>
            <a:rPr lang="da-DK" b="1" dirty="0">
              <a:latin typeface="Arial Narrow" panose="020B0606020202030204" pitchFamily="34" charset="0"/>
            </a:rPr>
            <a:t>Oplæg ved Jens Rex</a:t>
          </a:r>
          <a:endParaRPr lang="en-US" dirty="0">
            <a:latin typeface="Arial Narrow" panose="020B0606020202030204" pitchFamily="34" charset="0"/>
          </a:endParaRPr>
        </a:p>
      </dgm:t>
    </dgm:pt>
    <dgm:pt modelId="{73DAFE79-8CCE-411E-B20F-3D9130EA90B9}" type="parTrans" cxnId="{85664CE7-60FA-4A0D-92E3-6F6060AB86A3}">
      <dgm:prSet/>
      <dgm:spPr/>
      <dgm:t>
        <a:bodyPr/>
        <a:lstStyle/>
        <a:p>
          <a:endParaRPr lang="en-US"/>
        </a:p>
      </dgm:t>
    </dgm:pt>
    <dgm:pt modelId="{3263CCC5-1312-4DD8-ABAF-0A2E6D63627A}" type="sibTrans" cxnId="{85664CE7-60FA-4A0D-92E3-6F6060AB86A3}">
      <dgm:prSet/>
      <dgm:spPr/>
      <dgm:t>
        <a:bodyPr/>
        <a:lstStyle/>
        <a:p>
          <a:endParaRPr lang="en-US"/>
        </a:p>
      </dgm:t>
    </dgm:pt>
    <dgm:pt modelId="{583AD320-9232-4BA0-9FCA-987F9ADF54F8}">
      <dgm:prSet/>
      <dgm:spPr/>
      <dgm:t>
        <a:bodyPr/>
        <a:lstStyle/>
        <a:p>
          <a:r>
            <a:rPr lang="da-DK" b="1" dirty="0">
              <a:latin typeface="Arial Narrow" panose="020B0606020202030204" pitchFamily="34" charset="0"/>
            </a:rPr>
            <a:t>Introduktion til gruppedrøftelser</a:t>
          </a:r>
          <a:endParaRPr lang="en-US" dirty="0">
            <a:latin typeface="Arial Narrow" panose="020B0606020202030204" pitchFamily="34" charset="0"/>
          </a:endParaRPr>
        </a:p>
      </dgm:t>
    </dgm:pt>
    <dgm:pt modelId="{F7B8CCEE-BAA2-405D-B4DF-9E28A19BFCDC}" type="parTrans" cxnId="{5023BC22-D142-4568-9071-002ECFD9FFBC}">
      <dgm:prSet/>
      <dgm:spPr/>
      <dgm:t>
        <a:bodyPr/>
        <a:lstStyle/>
        <a:p>
          <a:endParaRPr lang="en-US"/>
        </a:p>
      </dgm:t>
    </dgm:pt>
    <dgm:pt modelId="{3EEE8170-8197-47BC-A107-723B10E4CE86}" type="sibTrans" cxnId="{5023BC22-D142-4568-9071-002ECFD9FFBC}">
      <dgm:prSet/>
      <dgm:spPr/>
      <dgm:t>
        <a:bodyPr/>
        <a:lstStyle/>
        <a:p>
          <a:endParaRPr lang="en-US"/>
        </a:p>
      </dgm:t>
    </dgm:pt>
    <dgm:pt modelId="{B233437F-3250-4550-AF1F-CAB80E9BF8C7}">
      <dgm:prSet/>
      <dgm:spPr/>
      <dgm:t>
        <a:bodyPr/>
        <a:lstStyle/>
        <a:p>
          <a:r>
            <a:rPr lang="da-DK" b="1" dirty="0">
              <a:latin typeface="Arial Narrow" panose="020B0606020202030204" pitchFamily="34" charset="0"/>
            </a:rPr>
            <a:t>Gruppedrøftelser</a:t>
          </a:r>
          <a:endParaRPr lang="en-US" dirty="0">
            <a:latin typeface="Arial Narrow" panose="020B0606020202030204" pitchFamily="34" charset="0"/>
          </a:endParaRPr>
        </a:p>
      </dgm:t>
    </dgm:pt>
    <dgm:pt modelId="{E540C8B0-C2FD-41C5-898D-42BC972A09C5}" type="parTrans" cxnId="{1B6954FA-42FC-41DF-A803-47788A7ED125}">
      <dgm:prSet/>
      <dgm:spPr/>
      <dgm:t>
        <a:bodyPr/>
        <a:lstStyle/>
        <a:p>
          <a:endParaRPr lang="en-US"/>
        </a:p>
      </dgm:t>
    </dgm:pt>
    <dgm:pt modelId="{544EC516-7E2E-40BD-967F-AA6FA7DF68B3}" type="sibTrans" cxnId="{1B6954FA-42FC-41DF-A803-47788A7ED125}">
      <dgm:prSet/>
      <dgm:spPr/>
      <dgm:t>
        <a:bodyPr/>
        <a:lstStyle/>
        <a:p>
          <a:endParaRPr lang="en-US"/>
        </a:p>
      </dgm:t>
    </dgm:pt>
    <dgm:pt modelId="{D3AC20A4-7A47-4B7F-8392-2936A2559EB6}">
      <dgm:prSet/>
      <dgm:spPr/>
      <dgm:t>
        <a:bodyPr/>
        <a:lstStyle/>
        <a:p>
          <a:r>
            <a:rPr lang="da-DK" b="1" dirty="0">
              <a:latin typeface="Arial Narrow" panose="020B0606020202030204" pitchFamily="34" charset="0"/>
            </a:rPr>
            <a:t>Fælles opsamling og afsluttende refleksion </a:t>
          </a:r>
          <a:endParaRPr lang="en-US" dirty="0">
            <a:latin typeface="Arial Narrow" panose="020B0606020202030204" pitchFamily="34" charset="0"/>
          </a:endParaRPr>
        </a:p>
      </dgm:t>
    </dgm:pt>
    <dgm:pt modelId="{D7D22EDC-DFF8-4E8F-804F-F3B7708AED5E}" type="parTrans" cxnId="{0D4BC64E-42FA-496A-AF29-FCD2122C1965}">
      <dgm:prSet/>
      <dgm:spPr/>
      <dgm:t>
        <a:bodyPr/>
        <a:lstStyle/>
        <a:p>
          <a:endParaRPr lang="en-US"/>
        </a:p>
      </dgm:t>
    </dgm:pt>
    <dgm:pt modelId="{9DED4359-58A4-4D28-8C83-B57D0AB4A514}" type="sibTrans" cxnId="{0D4BC64E-42FA-496A-AF29-FCD2122C1965}">
      <dgm:prSet/>
      <dgm:spPr/>
      <dgm:t>
        <a:bodyPr/>
        <a:lstStyle/>
        <a:p>
          <a:endParaRPr lang="en-US"/>
        </a:p>
      </dgm:t>
    </dgm:pt>
    <dgm:pt modelId="{27D4236C-341F-4A72-8AC6-2B821A70AF9E}" type="pres">
      <dgm:prSet presAssocID="{FD86AD34-0224-4E5F-BCBE-799A3BF07096}" presName="linear" presStyleCnt="0">
        <dgm:presLayoutVars>
          <dgm:animLvl val="lvl"/>
          <dgm:resizeHandles val="exact"/>
        </dgm:presLayoutVars>
      </dgm:prSet>
      <dgm:spPr/>
    </dgm:pt>
    <dgm:pt modelId="{F66BEF1C-A0AB-4EC2-8B5F-9E2E69CC8534}" type="pres">
      <dgm:prSet presAssocID="{FDE216A0-E6D4-4164-8B7A-655EA5E448A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0813938-F614-4926-91FB-6E028694DECC}" type="pres">
      <dgm:prSet presAssocID="{3263CCC5-1312-4DD8-ABAF-0A2E6D63627A}" presName="spacer" presStyleCnt="0"/>
      <dgm:spPr/>
    </dgm:pt>
    <dgm:pt modelId="{868C2626-6F48-41E2-9FB1-E1D1B0C01FC5}" type="pres">
      <dgm:prSet presAssocID="{583AD320-9232-4BA0-9FCA-987F9ADF54F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A52B945-7967-45B3-BF07-C37832B72BE0}" type="pres">
      <dgm:prSet presAssocID="{3EEE8170-8197-47BC-A107-723B10E4CE86}" presName="spacer" presStyleCnt="0"/>
      <dgm:spPr/>
    </dgm:pt>
    <dgm:pt modelId="{1285F0FA-78E7-4A66-AA30-AEB4A99717BC}" type="pres">
      <dgm:prSet presAssocID="{B233437F-3250-4550-AF1F-CAB80E9BF8C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FE90798-6C58-40EE-9952-D28F480FB63D}" type="pres">
      <dgm:prSet presAssocID="{544EC516-7E2E-40BD-967F-AA6FA7DF68B3}" presName="spacer" presStyleCnt="0"/>
      <dgm:spPr/>
    </dgm:pt>
    <dgm:pt modelId="{08D71367-1C76-413B-9855-88F51389F182}" type="pres">
      <dgm:prSet presAssocID="{D3AC20A4-7A47-4B7F-8392-2936A2559EB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91EA405-8F3A-48C1-8787-DAAA0B30E1F6}" type="presOf" srcId="{FDE216A0-E6D4-4164-8B7A-655EA5E448A0}" destId="{F66BEF1C-A0AB-4EC2-8B5F-9E2E69CC8534}" srcOrd="0" destOrd="0" presId="urn:microsoft.com/office/officeart/2005/8/layout/vList2"/>
    <dgm:cxn modelId="{5023BC22-D142-4568-9071-002ECFD9FFBC}" srcId="{FD86AD34-0224-4E5F-BCBE-799A3BF07096}" destId="{583AD320-9232-4BA0-9FCA-987F9ADF54F8}" srcOrd="1" destOrd="0" parTransId="{F7B8CCEE-BAA2-405D-B4DF-9E28A19BFCDC}" sibTransId="{3EEE8170-8197-47BC-A107-723B10E4CE86}"/>
    <dgm:cxn modelId="{AA9FB946-31F6-4E72-B0F6-F542E110CDE8}" type="presOf" srcId="{D3AC20A4-7A47-4B7F-8392-2936A2559EB6}" destId="{08D71367-1C76-413B-9855-88F51389F182}" srcOrd="0" destOrd="0" presId="urn:microsoft.com/office/officeart/2005/8/layout/vList2"/>
    <dgm:cxn modelId="{0D4BC64E-42FA-496A-AF29-FCD2122C1965}" srcId="{FD86AD34-0224-4E5F-BCBE-799A3BF07096}" destId="{D3AC20A4-7A47-4B7F-8392-2936A2559EB6}" srcOrd="3" destOrd="0" parTransId="{D7D22EDC-DFF8-4E8F-804F-F3B7708AED5E}" sibTransId="{9DED4359-58A4-4D28-8C83-B57D0AB4A514}"/>
    <dgm:cxn modelId="{1F3A474F-FDBC-40E4-B3F2-99057F1C0C37}" type="presOf" srcId="{583AD320-9232-4BA0-9FCA-987F9ADF54F8}" destId="{868C2626-6F48-41E2-9FB1-E1D1B0C01FC5}" srcOrd="0" destOrd="0" presId="urn:microsoft.com/office/officeart/2005/8/layout/vList2"/>
    <dgm:cxn modelId="{A352CED2-9CB8-406C-86CF-2178F8E0DB6F}" type="presOf" srcId="{FD86AD34-0224-4E5F-BCBE-799A3BF07096}" destId="{27D4236C-341F-4A72-8AC6-2B821A70AF9E}" srcOrd="0" destOrd="0" presId="urn:microsoft.com/office/officeart/2005/8/layout/vList2"/>
    <dgm:cxn modelId="{85664CE7-60FA-4A0D-92E3-6F6060AB86A3}" srcId="{FD86AD34-0224-4E5F-BCBE-799A3BF07096}" destId="{FDE216A0-E6D4-4164-8B7A-655EA5E448A0}" srcOrd="0" destOrd="0" parTransId="{73DAFE79-8CCE-411E-B20F-3D9130EA90B9}" sibTransId="{3263CCC5-1312-4DD8-ABAF-0A2E6D63627A}"/>
    <dgm:cxn modelId="{E967ACF6-8BEB-4BA5-AD82-408E5D6D47D6}" type="presOf" srcId="{B233437F-3250-4550-AF1F-CAB80E9BF8C7}" destId="{1285F0FA-78E7-4A66-AA30-AEB4A99717BC}" srcOrd="0" destOrd="0" presId="urn:microsoft.com/office/officeart/2005/8/layout/vList2"/>
    <dgm:cxn modelId="{1B6954FA-42FC-41DF-A803-47788A7ED125}" srcId="{FD86AD34-0224-4E5F-BCBE-799A3BF07096}" destId="{B233437F-3250-4550-AF1F-CAB80E9BF8C7}" srcOrd="2" destOrd="0" parTransId="{E540C8B0-C2FD-41C5-898D-42BC972A09C5}" sibTransId="{544EC516-7E2E-40BD-967F-AA6FA7DF68B3}"/>
    <dgm:cxn modelId="{83492588-F249-42D1-BB8A-495B8BE3B104}" type="presParOf" srcId="{27D4236C-341F-4A72-8AC6-2B821A70AF9E}" destId="{F66BEF1C-A0AB-4EC2-8B5F-9E2E69CC8534}" srcOrd="0" destOrd="0" presId="urn:microsoft.com/office/officeart/2005/8/layout/vList2"/>
    <dgm:cxn modelId="{22893338-62A2-4B17-A783-D069FDE67497}" type="presParOf" srcId="{27D4236C-341F-4A72-8AC6-2B821A70AF9E}" destId="{10813938-F614-4926-91FB-6E028694DECC}" srcOrd="1" destOrd="0" presId="urn:microsoft.com/office/officeart/2005/8/layout/vList2"/>
    <dgm:cxn modelId="{7A54233F-91FC-4469-9975-A47DA1B55197}" type="presParOf" srcId="{27D4236C-341F-4A72-8AC6-2B821A70AF9E}" destId="{868C2626-6F48-41E2-9FB1-E1D1B0C01FC5}" srcOrd="2" destOrd="0" presId="urn:microsoft.com/office/officeart/2005/8/layout/vList2"/>
    <dgm:cxn modelId="{6806D2F7-02B8-4F0C-8CC9-D1A52F55DB16}" type="presParOf" srcId="{27D4236C-341F-4A72-8AC6-2B821A70AF9E}" destId="{1A52B945-7967-45B3-BF07-C37832B72BE0}" srcOrd="3" destOrd="0" presId="urn:microsoft.com/office/officeart/2005/8/layout/vList2"/>
    <dgm:cxn modelId="{98CBFB44-6946-46B6-B172-35089CD9A03E}" type="presParOf" srcId="{27D4236C-341F-4A72-8AC6-2B821A70AF9E}" destId="{1285F0FA-78E7-4A66-AA30-AEB4A99717BC}" srcOrd="4" destOrd="0" presId="urn:microsoft.com/office/officeart/2005/8/layout/vList2"/>
    <dgm:cxn modelId="{E7CA078A-BAB9-4270-8FDB-78E20F5F0AD9}" type="presParOf" srcId="{27D4236C-341F-4A72-8AC6-2B821A70AF9E}" destId="{0FE90798-6C58-40EE-9952-D28F480FB63D}" srcOrd="5" destOrd="0" presId="urn:microsoft.com/office/officeart/2005/8/layout/vList2"/>
    <dgm:cxn modelId="{62028FFB-157C-4CD8-9E6F-787A978DB151}" type="presParOf" srcId="{27D4236C-341F-4A72-8AC6-2B821A70AF9E}" destId="{08D71367-1C76-413B-9855-88F51389F18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6BEF1C-A0AB-4EC2-8B5F-9E2E69CC8534}">
      <dsp:nvSpPr>
        <dsp:cNvPr id="0" name=""/>
        <dsp:cNvSpPr/>
      </dsp:nvSpPr>
      <dsp:spPr>
        <a:xfrm>
          <a:off x="0" y="28629"/>
          <a:ext cx="10515600" cy="9827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200" b="1" kern="1200" dirty="0">
              <a:latin typeface="Arial Narrow" panose="020B0606020202030204" pitchFamily="34" charset="0"/>
            </a:rPr>
            <a:t>Oplæg ved Jens Rex</a:t>
          </a:r>
          <a:endParaRPr lang="en-US" sz="4200" kern="1200" dirty="0">
            <a:latin typeface="Arial Narrow" panose="020B0606020202030204" pitchFamily="34" charset="0"/>
          </a:endParaRPr>
        </a:p>
      </dsp:txBody>
      <dsp:txXfrm>
        <a:off x="47976" y="76605"/>
        <a:ext cx="10419648" cy="886847"/>
      </dsp:txXfrm>
    </dsp:sp>
    <dsp:sp modelId="{868C2626-6F48-41E2-9FB1-E1D1B0C01FC5}">
      <dsp:nvSpPr>
        <dsp:cNvPr id="0" name=""/>
        <dsp:cNvSpPr/>
      </dsp:nvSpPr>
      <dsp:spPr>
        <a:xfrm>
          <a:off x="0" y="1132389"/>
          <a:ext cx="10515600" cy="9827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200" b="1" kern="1200" dirty="0">
              <a:latin typeface="Arial Narrow" panose="020B0606020202030204" pitchFamily="34" charset="0"/>
            </a:rPr>
            <a:t>Introduktion til gruppedrøftelser</a:t>
          </a:r>
          <a:endParaRPr lang="en-US" sz="4200" kern="1200" dirty="0">
            <a:latin typeface="Arial Narrow" panose="020B0606020202030204" pitchFamily="34" charset="0"/>
          </a:endParaRPr>
        </a:p>
      </dsp:txBody>
      <dsp:txXfrm>
        <a:off x="47976" y="1180365"/>
        <a:ext cx="10419648" cy="886847"/>
      </dsp:txXfrm>
    </dsp:sp>
    <dsp:sp modelId="{1285F0FA-78E7-4A66-AA30-AEB4A99717BC}">
      <dsp:nvSpPr>
        <dsp:cNvPr id="0" name=""/>
        <dsp:cNvSpPr/>
      </dsp:nvSpPr>
      <dsp:spPr>
        <a:xfrm>
          <a:off x="0" y="2236149"/>
          <a:ext cx="10515600" cy="9827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200" b="1" kern="1200" dirty="0">
              <a:latin typeface="Arial Narrow" panose="020B0606020202030204" pitchFamily="34" charset="0"/>
            </a:rPr>
            <a:t>Gruppedrøftelser</a:t>
          </a:r>
          <a:endParaRPr lang="en-US" sz="4200" kern="1200" dirty="0">
            <a:latin typeface="Arial Narrow" panose="020B0606020202030204" pitchFamily="34" charset="0"/>
          </a:endParaRPr>
        </a:p>
      </dsp:txBody>
      <dsp:txXfrm>
        <a:off x="47976" y="2284125"/>
        <a:ext cx="10419648" cy="886847"/>
      </dsp:txXfrm>
    </dsp:sp>
    <dsp:sp modelId="{08D71367-1C76-413B-9855-88F51389F182}">
      <dsp:nvSpPr>
        <dsp:cNvPr id="0" name=""/>
        <dsp:cNvSpPr/>
      </dsp:nvSpPr>
      <dsp:spPr>
        <a:xfrm>
          <a:off x="0" y="3339909"/>
          <a:ext cx="10515600" cy="9827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200" b="1" kern="1200" dirty="0">
              <a:latin typeface="Arial Narrow" panose="020B0606020202030204" pitchFamily="34" charset="0"/>
            </a:rPr>
            <a:t>Fælles opsamling og afsluttende refleksion </a:t>
          </a:r>
          <a:endParaRPr lang="en-US" sz="4200" kern="1200" dirty="0">
            <a:latin typeface="Arial Narrow" panose="020B0606020202030204" pitchFamily="34" charset="0"/>
          </a:endParaRPr>
        </a:p>
      </dsp:txBody>
      <dsp:txXfrm>
        <a:off x="47976" y="3387885"/>
        <a:ext cx="10419648" cy="8868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512AD-B551-4F2B-8FBC-1C79D3A5B6F4}" type="datetimeFigureOut">
              <a:rPr lang="da-DK" smtClean="0"/>
              <a:t>25-08-2026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FE8FC-623B-4474-9930-090A96D2EB6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4639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portenvironment.org/articles/ever-higher-the-rise-of-bonnet-height-and-the-case-to-cap-it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magasinetkbh.dk/indhold/kommunen-lejer-2100-parkeringspladser" TargetMode="External"/><Relationship Id="rId4" Type="http://schemas.openxmlformats.org/officeDocument/2006/relationships/hyperlink" Target="https://concito.dk/udgivelser/parkering-byer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portenvironment.org/articles/ever-higher-the-rise-of-bonnet-height-and-the-case-to-cap-it" TargetMode="External"/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magasinetkbh.dk/indhold/kommunen-lejer-2100-parkeringspladser" TargetMode="External"/><Relationship Id="rId4" Type="http://schemas.openxmlformats.org/officeDocument/2006/relationships/hyperlink" Target="https://concito.dk/udgivelser/parkering-byer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Kort præsentation af Maria og Jens.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Invitere med ind i de daglige snakke om brugen af byen.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Normalt hurtig til nej-konklusioner (Færdselslov, Vejlov, vejregler, politi, beredskab mv.)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Udfordrer plejer – insisterende</a:t>
            </a:r>
          </a:p>
          <a:p>
            <a:r>
              <a:rPr lang="da-DK" dirty="0"/>
              <a:t>Forvaltningsgrenen indeholder også landskabsarkitekter og klimatilpasning – så (næsten ) alt der skal være plads til i byen over joden.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FE8FC-623B-4474-9930-090A96D2EB6F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5727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Udfordringer: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Byens rum er begrænset.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Kravene til byens funktioner vokser.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Hvem skal have pladsen?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Hvilke kompromiser er vi parate til at acceptere?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"Hvis vi skulle designe en dansk by fra bunden i dag – ville vi så gøre det på samme måde som vi gør nu?"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Stigsborg og andre større byudviklingsområder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Fremtidens indfaldsvej (Mølholmsvej)</a:t>
            </a:r>
          </a:p>
          <a:p>
            <a:pPr lvl="0"/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Nye p-normer (</a:t>
            </a:r>
            <a:r>
              <a:rPr lang="da-DK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maks</a:t>
            </a:r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min. hvad kan de forskellige)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FE8FC-623B-4474-9930-090A96D2EB6F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6120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Begynd allerede nu at spot, hvem I ikke kender og søg mod dem til diskussionens start.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Lidt anderledes </a:t>
            </a:r>
            <a:r>
              <a:rPr lang="da-DK" dirty="0" err="1"/>
              <a:t>Executive</a:t>
            </a:r>
            <a:r>
              <a:rPr lang="da-DK" dirty="0"/>
              <a:t> Session – da vi gerne vil have gruppedrøftelser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FE8FC-623B-4474-9930-090A96D2EB6F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0044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/>
              <a:t>Negativ spiral – voksende biler fortrænger plads til andet og skaber usikkerhed / utryghed</a:t>
            </a:r>
          </a:p>
          <a:p>
            <a:r>
              <a:rPr lang="da-DK"/>
              <a:t>2021: små biler = 25 % af bilsalget – SUV 43 %</a:t>
            </a:r>
          </a:p>
          <a:p>
            <a:r>
              <a:rPr lang="da-DK"/>
              <a:t>2025: småbiler = under 10 % af bilsalget -  63 %   JP Erhverv / Bilstatistik.dk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>
                <a:hlinkClick r:id="rId3"/>
              </a:rPr>
              <a:t>en undersøgelse fra den europæiske miljøorganisation Transport &amp; Environment</a:t>
            </a:r>
            <a:r>
              <a:rPr lang="da-DK"/>
              <a:t>, at højden på kølerhjelmen for nye biler i Europa gennemsnitligt vokser en halv centimeter om året – drevet af det voksende salg af store biler af typen SUV. I 2024 var kølerhjelmen på en gennemsnitlig ny bil i EU, UK og Norge 83,8 cm høj – mod 76,9 cm i 2010, og ifølge undersøgelsen kunne førere af de største biler ikke se et barn på ni år, der stod lige foran bilen.</a:t>
            </a:r>
          </a:p>
          <a:p>
            <a:endParaRPr lang="da-DK"/>
          </a:p>
          <a:p>
            <a:r>
              <a:rPr lang="da-DK"/>
              <a:t>Rådet for Grøn Omstilling »Det betyder dårligere plads for bilisterne på veje og parkeringspladser og dårligere sikkerhed for blandt andet cyklister, når bilerne fylder mere og mere. Særligt i forbindelse med smalle delte vejarealer og steder, hvor bilers parkering er helt tæt på cykelstier, indskrænker bredere biler pladsen for cyklerne</a:t>
            </a:r>
          </a:p>
          <a:p>
            <a:endParaRPr lang="da-DK"/>
          </a:p>
          <a:p>
            <a:r>
              <a:rPr lang="da-DK">
                <a:hlinkClick r:id="rId4"/>
              </a:rPr>
              <a:t>klimaaftryk i størrelsesordenen 10 ton CO₂ pr. plads</a:t>
            </a:r>
            <a:r>
              <a:rPr lang="da-DK"/>
              <a:t>, </a:t>
            </a:r>
            <a:r>
              <a:rPr lang="da-DK">
                <a:hlinkClick r:id="rId5" tooltip="(opens in a new window)"/>
              </a:rPr>
              <a:t>1,5 millioner kroner pr. plads at bygge</a:t>
            </a:r>
            <a:r>
              <a:rPr lang="da-DK"/>
              <a:t>. </a:t>
            </a:r>
          </a:p>
          <a:p>
            <a:endParaRPr lang="da-DK"/>
          </a:p>
          <a:p>
            <a:endParaRPr lang="da-DK"/>
          </a:p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15FA5-A84B-4912-9A33-1E4F04D79D44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575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latin typeface="Calibri"/>
                <a:ea typeface="Calibri"/>
                <a:cs typeface="Arial"/>
              </a:rPr>
              <a:t>Ved Budolfi </a:t>
            </a:r>
            <a:r>
              <a:rPr lang="en-US" sz="1200" err="1">
                <a:latin typeface="Calibri"/>
                <a:ea typeface="Calibri"/>
                <a:cs typeface="Arial"/>
              </a:rPr>
              <a:t>Plads</a:t>
            </a:r>
            <a:r>
              <a:rPr lang="en-US" sz="1200">
                <a:latin typeface="Calibri"/>
                <a:ea typeface="Calibri"/>
                <a:cs typeface="Arial"/>
              </a:rPr>
              <a:t>, </a:t>
            </a:r>
            <a:r>
              <a:rPr lang="en-US" sz="1200" err="1">
                <a:latin typeface="Calibri"/>
                <a:ea typeface="Calibri"/>
                <a:cs typeface="Arial"/>
              </a:rPr>
              <a:t>som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har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været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etableret</a:t>
            </a:r>
            <a:r>
              <a:rPr lang="en-US" sz="1200">
                <a:latin typeface="Calibri"/>
                <a:ea typeface="Calibri"/>
                <a:cs typeface="Arial"/>
              </a:rPr>
              <a:t> i ca. 5 </a:t>
            </a:r>
            <a:r>
              <a:rPr lang="en-US" sz="1200" err="1">
                <a:latin typeface="Calibri"/>
                <a:ea typeface="Calibri"/>
                <a:cs typeface="Arial"/>
              </a:rPr>
              <a:t>år</a:t>
            </a:r>
            <a:r>
              <a:rPr lang="en-US" sz="1200">
                <a:latin typeface="Calibri"/>
                <a:ea typeface="Calibri"/>
                <a:cs typeface="Arial"/>
              </a:rPr>
              <a:t>, melder </a:t>
            </a:r>
            <a:r>
              <a:rPr lang="en-US" sz="1200" err="1">
                <a:latin typeface="Calibri"/>
                <a:ea typeface="Calibri"/>
                <a:cs typeface="Arial"/>
              </a:rPr>
              <a:t>flere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butikker</a:t>
            </a:r>
            <a:r>
              <a:rPr lang="en-US" sz="1200">
                <a:latin typeface="Calibri"/>
                <a:ea typeface="Calibri"/>
                <a:cs typeface="Arial"/>
              </a:rPr>
              <a:t> om </a:t>
            </a:r>
            <a:r>
              <a:rPr lang="en-US" sz="1200" err="1">
                <a:latin typeface="Calibri"/>
                <a:ea typeface="Calibri"/>
                <a:cs typeface="Arial"/>
              </a:rPr>
              <a:t>nedgang</a:t>
            </a:r>
            <a:r>
              <a:rPr lang="en-US" sz="1200">
                <a:latin typeface="Calibri"/>
                <a:ea typeface="Calibri"/>
                <a:cs typeface="Arial"/>
              </a:rPr>
              <a:t> i </a:t>
            </a:r>
            <a:r>
              <a:rPr lang="en-US" sz="1200" err="1">
                <a:latin typeface="Calibri"/>
                <a:ea typeface="Calibri"/>
                <a:cs typeface="Arial"/>
              </a:rPr>
              <a:t>forbindelse</a:t>
            </a:r>
            <a:r>
              <a:rPr lang="en-US" sz="1200">
                <a:latin typeface="Calibri"/>
                <a:ea typeface="Calibri"/>
                <a:cs typeface="Arial"/>
              </a:rPr>
              <a:t> med </a:t>
            </a:r>
            <a:r>
              <a:rPr lang="en-US" sz="1200" err="1">
                <a:latin typeface="Calibri"/>
                <a:ea typeface="Calibri"/>
                <a:cs typeface="Arial"/>
              </a:rPr>
              <a:t>ombygningen</a:t>
            </a:r>
            <a:r>
              <a:rPr lang="en-US" sz="1200">
                <a:latin typeface="Calibri"/>
                <a:ea typeface="Calibri"/>
                <a:cs typeface="Arial"/>
              </a:rPr>
              <a:t>, men </a:t>
            </a:r>
            <a:r>
              <a:rPr lang="en-US" sz="1200" err="1">
                <a:latin typeface="Calibri"/>
                <a:ea typeface="Calibri"/>
                <a:cs typeface="Arial"/>
              </a:rPr>
              <a:t>en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efterfølgende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vækst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på</a:t>
            </a:r>
            <a:r>
              <a:rPr lang="en-US" sz="1200">
                <a:latin typeface="Calibri"/>
                <a:ea typeface="Calibri"/>
                <a:cs typeface="Arial"/>
              </a:rPr>
              <a:t> 20-30 % i forhold </a:t>
            </a:r>
            <a:r>
              <a:rPr lang="en-US" sz="1200" err="1">
                <a:latin typeface="Calibri"/>
                <a:ea typeface="Calibri"/>
                <a:cs typeface="Arial"/>
              </a:rPr>
              <a:t>til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før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omdannelsen</a:t>
            </a:r>
            <a:r>
              <a:rPr lang="en-US" sz="1200">
                <a:latin typeface="Calibri"/>
                <a:ea typeface="Calibri"/>
                <a:cs typeface="Arial"/>
              </a:rPr>
              <a:t>. Som </a:t>
            </a:r>
            <a:r>
              <a:rPr lang="en-US" sz="1200" err="1">
                <a:latin typeface="Calibri"/>
                <a:ea typeface="Calibri"/>
                <a:cs typeface="Arial"/>
              </a:rPr>
              <a:t>følge</a:t>
            </a:r>
            <a:r>
              <a:rPr lang="en-US" sz="1200">
                <a:latin typeface="Calibri"/>
                <a:ea typeface="Calibri"/>
                <a:cs typeface="Arial"/>
              </a:rPr>
              <a:t> af </a:t>
            </a:r>
            <a:r>
              <a:rPr lang="en-US" sz="1200" err="1">
                <a:latin typeface="Calibri"/>
                <a:ea typeface="Calibri"/>
                <a:cs typeface="Arial"/>
              </a:rPr>
              <a:t>ombygningen</a:t>
            </a:r>
            <a:r>
              <a:rPr lang="en-US" sz="1200">
                <a:latin typeface="Calibri"/>
                <a:ea typeface="Calibri"/>
                <a:cs typeface="Arial"/>
              </a:rPr>
              <a:t> er der </a:t>
            </a:r>
            <a:r>
              <a:rPr lang="en-US" sz="1200" err="1">
                <a:latin typeface="Calibri"/>
                <a:ea typeface="Calibri"/>
                <a:cs typeface="Arial"/>
              </a:rPr>
              <a:t>imidlertid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også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enkelte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mindre</a:t>
            </a:r>
            <a:r>
              <a:rPr lang="en-US" sz="1200">
                <a:latin typeface="Calibri"/>
                <a:ea typeface="Calibri"/>
                <a:cs typeface="Arial"/>
              </a:rPr>
              <a:t> og </a:t>
            </a:r>
            <a:r>
              <a:rPr lang="en-US" sz="1200" err="1">
                <a:latin typeface="Calibri"/>
                <a:ea typeface="Calibri"/>
                <a:cs typeface="Arial"/>
              </a:rPr>
              <a:t>selvstændige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butikker</a:t>
            </a:r>
            <a:r>
              <a:rPr lang="en-US" sz="1200">
                <a:latin typeface="Calibri"/>
                <a:ea typeface="Calibri"/>
                <a:cs typeface="Arial"/>
              </a:rPr>
              <a:t>, </a:t>
            </a:r>
            <a:r>
              <a:rPr lang="en-US" sz="1200" err="1">
                <a:latin typeface="Calibri"/>
                <a:ea typeface="Calibri"/>
                <a:cs typeface="Arial"/>
              </a:rPr>
              <a:t>som</a:t>
            </a:r>
            <a:r>
              <a:rPr lang="en-US" sz="1200">
                <a:latin typeface="Calibri"/>
                <a:ea typeface="Calibri"/>
                <a:cs typeface="Arial"/>
              </a:rPr>
              <a:t> er </a:t>
            </a:r>
            <a:r>
              <a:rPr lang="en-US" sz="1200" err="1">
                <a:latin typeface="Calibri"/>
                <a:ea typeface="Calibri"/>
                <a:cs typeface="Arial"/>
              </a:rPr>
              <a:t>lukket</a:t>
            </a:r>
            <a:r>
              <a:rPr lang="en-US" sz="1200">
                <a:latin typeface="Calibri"/>
                <a:ea typeface="Calibri"/>
                <a:cs typeface="Arial"/>
              </a:rPr>
              <a:t>. De </a:t>
            </a:r>
            <a:r>
              <a:rPr lang="en-US" sz="1200" err="1">
                <a:latin typeface="Calibri"/>
                <a:ea typeface="Calibri"/>
                <a:cs typeface="Arial"/>
              </a:rPr>
              <a:t>fleste</a:t>
            </a:r>
            <a:r>
              <a:rPr lang="en-US" sz="1200">
                <a:latin typeface="Calibri"/>
                <a:ea typeface="Calibri"/>
                <a:cs typeface="Arial"/>
              </a:rPr>
              <a:t> er i </a:t>
            </a:r>
            <a:r>
              <a:rPr lang="en-US" sz="1200" err="1">
                <a:latin typeface="Calibri"/>
                <a:ea typeface="Calibri"/>
                <a:cs typeface="Arial"/>
              </a:rPr>
              <a:t>dag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erstattet</a:t>
            </a:r>
            <a:r>
              <a:rPr lang="en-US" sz="1200">
                <a:latin typeface="Calibri"/>
                <a:ea typeface="Calibri"/>
                <a:cs typeface="Arial"/>
              </a:rPr>
              <a:t> af </a:t>
            </a:r>
            <a:r>
              <a:rPr lang="en-US" sz="1200" err="1">
                <a:latin typeface="Calibri"/>
                <a:ea typeface="Calibri"/>
                <a:cs typeface="Arial"/>
              </a:rPr>
              <a:t>vinbarer</a:t>
            </a:r>
            <a:r>
              <a:rPr lang="en-US" sz="1200">
                <a:latin typeface="Calibri"/>
                <a:ea typeface="Calibri"/>
                <a:cs typeface="Arial"/>
              </a:rPr>
              <a:t>, </a:t>
            </a:r>
            <a:r>
              <a:rPr lang="en-US" sz="1200" err="1">
                <a:latin typeface="Calibri"/>
                <a:ea typeface="Calibri"/>
                <a:cs typeface="Arial"/>
              </a:rPr>
              <a:t>caféer</a:t>
            </a:r>
            <a:r>
              <a:rPr lang="en-US" sz="1200">
                <a:latin typeface="Calibri"/>
                <a:ea typeface="Calibri"/>
                <a:cs typeface="Arial"/>
              </a:rPr>
              <a:t>, take-away mv. </a:t>
            </a:r>
            <a:r>
              <a:rPr lang="en-US" sz="1200" err="1">
                <a:latin typeface="Calibri"/>
                <a:ea typeface="Calibri"/>
                <a:cs typeface="Arial"/>
              </a:rPr>
              <a:t>Effekterne</a:t>
            </a:r>
            <a:r>
              <a:rPr lang="en-US" sz="1200">
                <a:latin typeface="Calibri"/>
                <a:ea typeface="Calibri"/>
                <a:cs typeface="Arial"/>
              </a:rPr>
              <a:t> for </a:t>
            </a:r>
            <a:r>
              <a:rPr lang="en-US" sz="1200" err="1">
                <a:latin typeface="Calibri"/>
                <a:ea typeface="Calibri"/>
                <a:cs typeface="Arial"/>
              </a:rPr>
              <a:t>butikkerne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afhænger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bl.a</a:t>
            </a:r>
            <a:r>
              <a:rPr lang="en-US" sz="1200">
                <a:latin typeface="Calibri"/>
                <a:ea typeface="Calibri"/>
                <a:cs typeface="Arial"/>
              </a:rPr>
              <a:t>. af </a:t>
            </a:r>
            <a:r>
              <a:rPr lang="en-US" sz="1200" err="1">
                <a:latin typeface="Calibri"/>
                <a:ea typeface="Calibri"/>
                <a:cs typeface="Arial"/>
              </a:rPr>
              <a:t>afhængigheden</a:t>
            </a:r>
            <a:r>
              <a:rPr lang="en-US" sz="1200">
                <a:latin typeface="Calibri"/>
                <a:ea typeface="Calibri"/>
                <a:cs typeface="Arial"/>
              </a:rPr>
              <a:t> af </a:t>
            </a:r>
            <a:r>
              <a:rPr lang="en-US" sz="1200" err="1">
                <a:latin typeface="Calibri"/>
                <a:ea typeface="Calibri"/>
                <a:cs typeface="Arial"/>
              </a:rPr>
              <a:t>parkering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tæt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ved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butikken</a:t>
            </a:r>
            <a:r>
              <a:rPr lang="en-US" sz="1200">
                <a:latin typeface="Calibri"/>
                <a:ea typeface="Calibri"/>
                <a:cs typeface="Arial"/>
              </a:rPr>
              <a:t>, </a:t>
            </a:r>
            <a:r>
              <a:rPr lang="en-US" sz="1200" err="1">
                <a:latin typeface="Calibri"/>
                <a:ea typeface="Calibri"/>
                <a:cs typeface="Arial"/>
              </a:rPr>
              <a:t>omfanget</a:t>
            </a:r>
            <a:r>
              <a:rPr lang="en-US" sz="1200">
                <a:latin typeface="Calibri"/>
                <a:ea typeface="Calibri"/>
                <a:cs typeface="Arial"/>
              </a:rPr>
              <a:t> af </a:t>
            </a:r>
            <a:r>
              <a:rPr lang="en-US" sz="1200" err="1">
                <a:latin typeface="Calibri"/>
                <a:ea typeface="Calibri"/>
                <a:cs typeface="Arial"/>
              </a:rPr>
              <a:t>tiltag</a:t>
            </a:r>
            <a:r>
              <a:rPr lang="en-US" sz="1200">
                <a:latin typeface="Calibri"/>
                <a:ea typeface="Calibri"/>
                <a:cs typeface="Arial"/>
              </a:rPr>
              <a:t> for </a:t>
            </a:r>
            <a:r>
              <a:rPr lang="en-US" sz="1200" err="1">
                <a:latin typeface="Calibri"/>
                <a:ea typeface="Calibri"/>
                <a:cs typeface="Arial"/>
              </a:rPr>
              <a:t>fremme</a:t>
            </a:r>
            <a:r>
              <a:rPr lang="en-US" sz="1200">
                <a:latin typeface="Calibri"/>
                <a:ea typeface="Calibri"/>
                <a:cs typeface="Arial"/>
              </a:rPr>
              <a:t> af </a:t>
            </a:r>
            <a:r>
              <a:rPr lang="en-US" sz="1200" err="1">
                <a:latin typeface="Calibri"/>
                <a:ea typeface="Calibri"/>
                <a:cs typeface="Arial"/>
              </a:rPr>
              <a:t>grøn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mobilitet</a:t>
            </a:r>
            <a:r>
              <a:rPr lang="en-US" sz="1200">
                <a:latin typeface="Calibri"/>
                <a:ea typeface="Calibri"/>
                <a:cs typeface="Arial"/>
              </a:rPr>
              <a:t>, den </a:t>
            </a:r>
            <a:r>
              <a:rPr lang="en-US" sz="1200" err="1">
                <a:latin typeface="Calibri"/>
                <a:ea typeface="Calibri"/>
                <a:cs typeface="Arial"/>
              </a:rPr>
              <a:t>enkelte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butiks</a:t>
            </a:r>
            <a:r>
              <a:rPr lang="en-US" sz="1200">
                <a:latin typeface="Calibri"/>
                <a:ea typeface="Calibri"/>
                <a:cs typeface="Arial"/>
              </a:rPr>
              <a:t> drift, </a:t>
            </a:r>
            <a:r>
              <a:rPr lang="en-US" sz="1200" err="1">
                <a:latin typeface="Calibri"/>
                <a:ea typeface="Calibri"/>
                <a:cs typeface="Arial"/>
              </a:rPr>
              <a:t>samt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hvilke</a:t>
            </a:r>
            <a:r>
              <a:rPr lang="en-US" sz="1200">
                <a:latin typeface="Calibri"/>
                <a:ea typeface="Calibri"/>
                <a:cs typeface="Arial"/>
              </a:rPr>
              <a:t> typer af </a:t>
            </a:r>
            <a:r>
              <a:rPr lang="en-US" sz="1200" err="1">
                <a:latin typeface="Calibri"/>
                <a:ea typeface="Calibri"/>
                <a:cs typeface="Arial"/>
              </a:rPr>
              <a:t>byrum</a:t>
            </a:r>
            <a:r>
              <a:rPr lang="en-US" sz="1200">
                <a:latin typeface="Calibri"/>
                <a:ea typeface="Calibri"/>
                <a:cs typeface="Arial"/>
              </a:rPr>
              <a:t>, der er </a:t>
            </a:r>
            <a:r>
              <a:rPr lang="en-US" sz="1200" err="1">
                <a:latin typeface="Calibri"/>
                <a:ea typeface="Calibri"/>
                <a:cs typeface="Arial"/>
              </a:rPr>
              <a:t>etableret</a:t>
            </a:r>
            <a:r>
              <a:rPr lang="en-US" sz="1200">
                <a:latin typeface="Calibri"/>
                <a:ea typeface="Calibri"/>
                <a:cs typeface="Arial"/>
              </a:rPr>
              <a:t> i </a:t>
            </a:r>
            <a:r>
              <a:rPr lang="en-US" sz="1200" err="1">
                <a:latin typeface="Calibri"/>
                <a:ea typeface="Calibri"/>
                <a:cs typeface="Arial"/>
              </a:rPr>
              <a:t>området</a:t>
            </a:r>
            <a:r>
              <a:rPr lang="en-US" sz="1200">
                <a:latin typeface="Calibri"/>
                <a:ea typeface="Calibri"/>
                <a:cs typeface="Arial"/>
              </a:rPr>
              <a:t>.  </a:t>
            </a:r>
            <a:endParaRPr lang="en-US" sz="1200">
              <a:latin typeface="Calibri"/>
              <a:ea typeface="Calibri"/>
            </a:endParaRPr>
          </a:p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18FB01-B2A9-4A8B-90C3-69A3E549AC2D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5579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Ex ved kloakprojekter, eller udvikling af nye boligområder</a:t>
            </a:r>
          </a:p>
          <a:p>
            <a:endParaRPr lang="da-DK" dirty="0"/>
          </a:p>
          <a:p>
            <a:r>
              <a:rPr lang="da-DK" dirty="0"/>
              <a:t>Bilerne vokser, flere forskellige køretøjstyper på cykelstierne, viden om mere plads til vand og grønt.</a:t>
            </a:r>
          </a:p>
          <a:p>
            <a:endParaRPr lang="da-DK" dirty="0"/>
          </a:p>
          <a:p>
            <a:r>
              <a:rPr lang="da-DK" dirty="0"/>
              <a:t>Hvor skal vi tage pladsen fra – er vi bevidste om vores fravalg?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FE8FC-623B-4474-9930-090A96D2EB6F}" type="slidenum">
              <a:rPr lang="da-DK" smtClean="0"/>
              <a:t>59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347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FE8FC-623B-4474-9930-090A96D2EB6F}" type="slidenum">
              <a:rPr lang="da-DK" smtClean="0"/>
              <a:t>62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09544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Jens perspektiverer fra arkitektens perspektiv</a:t>
            </a:r>
          </a:p>
          <a:p>
            <a:r>
              <a:rPr lang="da-DK" dirty="0"/>
              <a:t>Maria perspektiverer fra </a:t>
            </a:r>
            <a:r>
              <a:rPr lang="da-DK" dirty="0" err="1"/>
              <a:t>trafikfagfællesskabets</a:t>
            </a:r>
            <a:r>
              <a:rPr lang="da-DK" dirty="0"/>
              <a:t> perspektiv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FE8FC-623B-4474-9930-090A96D2EB6F}" type="slidenum">
              <a:rPr lang="da-DK" smtClean="0"/>
              <a:t>63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4252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Håndsoprækning</a:t>
            </a:r>
          </a:p>
          <a:p>
            <a:endParaRPr lang="da-DK" dirty="0"/>
          </a:p>
          <a:p>
            <a:r>
              <a:rPr lang="da-DK" dirty="0"/>
              <a:t>Fortsætte </a:t>
            </a:r>
            <a:r>
              <a:rPr lang="da-DK" dirty="0" err="1"/>
              <a:t>dikusssionen</a:t>
            </a:r>
            <a:r>
              <a:rPr lang="da-DK" dirty="0"/>
              <a:t> til frokost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FE8FC-623B-4474-9930-090A96D2EB6F}" type="slidenum">
              <a:rPr lang="da-DK" smtClean="0"/>
              <a:t>64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8838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15FA5-A84B-4912-9A33-1E4F04D79D44}" type="slidenum">
              <a:rPr lang="da-DK" smtClean="0"/>
              <a:t>66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3609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15FA5-A84B-4912-9A33-1E4F04D79D44}" type="slidenum">
              <a:rPr lang="da-DK" smtClean="0"/>
              <a:t>67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9929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Israels plads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15FA5-A84B-4912-9A33-1E4F04D79D44}" type="slidenum">
              <a:rPr lang="da-DK" smtClean="0"/>
              <a:t>68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6812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/>
              <a:t>Negativ spiral – voksende biler fortrænger plads til andet og skaber usikkerhed / utryghed</a:t>
            </a:r>
          </a:p>
          <a:p>
            <a:r>
              <a:rPr lang="da-DK"/>
              <a:t>2021: små biler = 25 % af bilsalget – SUV 43 %</a:t>
            </a:r>
          </a:p>
          <a:p>
            <a:r>
              <a:rPr lang="da-DK"/>
              <a:t>2025: småbiler = under 10 % af bilsalget -  63 %   JP Erhverv / Bilstatistik.dk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>
                <a:hlinkClick r:id="rId3"/>
              </a:rPr>
              <a:t>en undersøgelse fra den europæiske miljøorganisation Transport &amp; Environment</a:t>
            </a:r>
            <a:r>
              <a:rPr lang="da-DK"/>
              <a:t>, at højden på kølerhjelmen for nye biler i Europa gennemsnitligt vokser en halv centimeter om året – drevet af det voksende salg af store biler af typen SUV. I 2024 var kølerhjelmen på en gennemsnitlig ny bil i EU, UK og Norge 83,8 cm høj – mod 76,9 cm i 2010, og ifølge undersøgelsen kunne førere af de største biler ikke se et barn på ni år, der stod lige foran bilen.</a:t>
            </a:r>
          </a:p>
          <a:p>
            <a:endParaRPr lang="da-DK"/>
          </a:p>
          <a:p>
            <a:r>
              <a:rPr lang="da-DK"/>
              <a:t>Rådet for Grøn Omstilling »Det betyder dårligere plads for bilisterne på veje og parkeringspladser og dårligere sikkerhed for blandt andet cyklister, når bilerne fylder mere og mere. Særligt i forbindelse med smalle delte vejarealer og steder, hvor bilers parkering er helt tæt på cykelstier, indskrænker bredere biler pladsen for cyklerne</a:t>
            </a:r>
          </a:p>
          <a:p>
            <a:endParaRPr lang="da-DK"/>
          </a:p>
          <a:p>
            <a:r>
              <a:rPr lang="da-DK">
                <a:hlinkClick r:id="rId4"/>
              </a:rPr>
              <a:t>klimaaftryk i størrelsesordenen 10 ton CO₂ pr. plads</a:t>
            </a:r>
            <a:r>
              <a:rPr lang="da-DK"/>
              <a:t>, </a:t>
            </a:r>
            <a:r>
              <a:rPr lang="da-DK">
                <a:hlinkClick r:id="rId5" tooltip="(opens in a new window)"/>
              </a:rPr>
              <a:t>1,5 millioner kroner pr. plads at bygge</a:t>
            </a:r>
            <a:r>
              <a:rPr lang="da-DK"/>
              <a:t>. </a:t>
            </a:r>
          </a:p>
          <a:p>
            <a:endParaRPr lang="da-DK"/>
          </a:p>
          <a:p>
            <a:endParaRPr lang="da-DK"/>
          </a:p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15FA5-A84B-4912-9A33-1E4F04D79D44}" type="slidenum">
              <a:rPr lang="da-DK" smtClean="0"/>
              <a:t>69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575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nogle kommuner har valgt at bygge eller leje sig ind i P-kældre, men omkostningen er reelt den samme. Den bliver bare betalt af alle kommunens borgere, i stedet for kun de, som bruger parkering. </a:t>
            </a:r>
          </a:p>
          <a:p>
            <a:endParaRPr lang="da-DK"/>
          </a:p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15FA5-A84B-4912-9A33-1E4F04D79D44}" type="slidenum">
              <a:rPr lang="da-DK" smtClean="0"/>
              <a:t>70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8308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8880A-D764-C193-3DF4-4527EB80A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BA91BF41-9D0F-703F-F1E2-1BC74CE52E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6121E06E-AE5C-AACF-3205-CCFB525116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>
                <a:solidFill>
                  <a:schemeClr val="tx1"/>
                </a:solidFill>
              </a:rPr>
              <a:t>Andelen med mere end 1 bil er i kraftig vækst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>
              <a:solidFill>
                <a:schemeClr val="tx1"/>
              </a:solidFill>
            </a:endParaRPr>
          </a:p>
          <a:p>
            <a:endParaRPr lang="da-DK">
              <a:solidFill>
                <a:schemeClr val="tx1"/>
              </a:solidFill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7190F57-423E-432E-E6E1-CBA1B07783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3EE158-814E-4D70-AA8E-171819907A47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72296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15FA5-A84B-4912-9A33-1E4F04D79D44}" type="slidenum">
              <a:rPr lang="da-DK" smtClean="0"/>
              <a:t>72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65883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err="1">
                <a:latin typeface="Calibri"/>
                <a:ea typeface="Calibri"/>
                <a:cs typeface="Arial"/>
              </a:rPr>
              <a:t>Oplandene</a:t>
            </a:r>
            <a:r>
              <a:rPr lang="en-US" sz="1200">
                <a:latin typeface="Calibri"/>
                <a:ea typeface="Calibri"/>
                <a:cs typeface="Arial"/>
              </a:rPr>
              <a:t> er </a:t>
            </a:r>
            <a:r>
              <a:rPr lang="en-US" sz="1200" err="1">
                <a:latin typeface="Calibri"/>
                <a:ea typeface="Calibri"/>
                <a:cs typeface="Arial"/>
              </a:rPr>
              <a:t>mindre</a:t>
            </a:r>
            <a:r>
              <a:rPr lang="en-US" sz="1200">
                <a:latin typeface="Calibri"/>
                <a:ea typeface="Calibri"/>
                <a:cs typeface="Arial"/>
              </a:rPr>
              <a:t> end </a:t>
            </a:r>
            <a:r>
              <a:rPr lang="en-US" sz="1200" err="1">
                <a:latin typeface="Calibri"/>
                <a:ea typeface="Calibri"/>
                <a:cs typeface="Arial"/>
              </a:rPr>
              <a:t>forventet</a:t>
            </a:r>
            <a:r>
              <a:rPr lang="en-US" sz="1200">
                <a:latin typeface="Calibri"/>
                <a:ea typeface="Calibri"/>
                <a:cs typeface="Arial"/>
              </a:rPr>
              <a:t> og det </a:t>
            </a:r>
            <a:r>
              <a:rPr lang="en-US" sz="1200" err="1">
                <a:latin typeface="Calibri"/>
                <a:ea typeface="Calibri"/>
                <a:cs typeface="Arial"/>
              </a:rPr>
              <a:t>primære</a:t>
            </a:r>
            <a:r>
              <a:rPr lang="en-US" sz="1200">
                <a:latin typeface="Calibri"/>
                <a:ea typeface="Calibri"/>
                <a:cs typeface="Arial"/>
              </a:rPr>
              <a:t> er </a:t>
            </a:r>
            <a:r>
              <a:rPr lang="en-US" sz="1200" err="1">
                <a:latin typeface="Calibri"/>
                <a:ea typeface="Calibri"/>
                <a:cs typeface="Arial"/>
              </a:rPr>
              <a:t>opland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ofte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ikke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større</a:t>
            </a:r>
            <a:r>
              <a:rPr lang="en-US" sz="1200">
                <a:latin typeface="Calibri"/>
                <a:ea typeface="Calibri"/>
                <a:cs typeface="Arial"/>
              </a:rPr>
              <a:t> end 2-3 km. (</a:t>
            </a:r>
            <a:r>
              <a:rPr lang="en-US" sz="1200" err="1">
                <a:latin typeface="Calibri"/>
                <a:ea typeface="Calibri"/>
                <a:cs typeface="Arial"/>
              </a:rPr>
              <a:t>cykelafstand</a:t>
            </a:r>
            <a:r>
              <a:rPr lang="en-US" sz="1200">
                <a:latin typeface="Calibri"/>
                <a:ea typeface="Calibri"/>
                <a:cs typeface="Arial"/>
              </a:rPr>
              <a:t>) – Kun Budolfi </a:t>
            </a:r>
            <a:r>
              <a:rPr lang="en-US" sz="1200" err="1">
                <a:latin typeface="Calibri"/>
                <a:ea typeface="Calibri"/>
                <a:cs typeface="Arial"/>
              </a:rPr>
              <a:t>Plads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har</a:t>
            </a:r>
            <a:r>
              <a:rPr lang="en-US" sz="1200">
                <a:latin typeface="Calibri"/>
                <a:ea typeface="Calibri"/>
                <a:cs typeface="Arial"/>
              </a:rPr>
              <a:t> et </a:t>
            </a:r>
            <a:r>
              <a:rPr lang="en-US" sz="1200" err="1">
                <a:latin typeface="Calibri"/>
                <a:ea typeface="Calibri"/>
                <a:cs typeface="Arial"/>
              </a:rPr>
              <a:t>større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opland</a:t>
            </a:r>
            <a:r>
              <a:rPr lang="en-US" sz="1200">
                <a:latin typeface="Calibri"/>
                <a:ea typeface="Calibri"/>
                <a:cs typeface="Arial"/>
              </a:rPr>
              <a:t> (53% </a:t>
            </a:r>
            <a:r>
              <a:rPr lang="en-US" sz="1200" err="1">
                <a:latin typeface="Calibri"/>
                <a:ea typeface="Calibri"/>
                <a:cs typeface="Arial"/>
              </a:rPr>
              <a:t>bor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længere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væk</a:t>
            </a:r>
            <a:r>
              <a:rPr lang="en-US" sz="1200">
                <a:latin typeface="Calibri"/>
                <a:ea typeface="Calibri"/>
                <a:cs typeface="Arial"/>
              </a:rPr>
              <a:t> end 3 km). </a:t>
            </a:r>
          </a:p>
          <a:p>
            <a:r>
              <a:rPr lang="en-US" sz="1200" err="1">
                <a:latin typeface="Calibri"/>
                <a:ea typeface="Calibri"/>
                <a:cs typeface="Arial"/>
              </a:rPr>
              <a:t>Forandringen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efter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trafikale</a:t>
            </a:r>
            <a:r>
              <a:rPr lang="en-US" sz="1200">
                <a:latin typeface="Calibri"/>
                <a:ea typeface="Calibri"/>
                <a:cs typeface="Arial"/>
              </a:rPr>
              <a:t> og </a:t>
            </a:r>
            <a:r>
              <a:rPr lang="en-US" sz="1200" err="1">
                <a:latin typeface="Calibri"/>
                <a:ea typeface="Calibri"/>
                <a:cs typeface="Arial"/>
              </a:rPr>
              <a:t>byrumsmæssige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ændringer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tager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tid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før</a:t>
            </a:r>
            <a:r>
              <a:rPr lang="en-US" sz="1200">
                <a:latin typeface="Calibri"/>
                <a:ea typeface="Calibri"/>
                <a:cs typeface="Arial"/>
              </a:rPr>
              <a:t> ”new normal” </a:t>
            </a:r>
            <a:r>
              <a:rPr lang="en-US" sz="1200" err="1">
                <a:latin typeface="Calibri"/>
                <a:ea typeface="Calibri"/>
                <a:cs typeface="Arial"/>
              </a:rPr>
              <a:t>indfinder</a:t>
            </a:r>
            <a:r>
              <a:rPr lang="en-US" sz="1200">
                <a:latin typeface="Calibri"/>
                <a:ea typeface="Calibri"/>
                <a:cs typeface="Arial"/>
              </a:rPr>
              <a:t> sig. Vi </a:t>
            </a:r>
            <a:r>
              <a:rPr lang="en-US" sz="1200" err="1">
                <a:latin typeface="Calibri"/>
                <a:ea typeface="Calibri"/>
                <a:cs typeface="Arial"/>
              </a:rPr>
              <a:t>har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kunnet</a:t>
            </a:r>
            <a:r>
              <a:rPr lang="en-US" sz="1200">
                <a:latin typeface="Calibri"/>
                <a:ea typeface="Calibri"/>
                <a:cs typeface="Arial"/>
              </a:rPr>
              <a:t> se, at </a:t>
            </a:r>
            <a:r>
              <a:rPr lang="en-US" sz="1200" err="1">
                <a:latin typeface="Calibri"/>
                <a:ea typeface="Calibri"/>
                <a:cs typeface="Arial"/>
              </a:rPr>
              <a:t>større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forandringer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tager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tid</a:t>
            </a:r>
            <a:r>
              <a:rPr lang="en-US" sz="1200">
                <a:latin typeface="Calibri"/>
                <a:ea typeface="Calibri"/>
                <a:cs typeface="Arial"/>
              </a:rPr>
              <a:t>, </a:t>
            </a:r>
            <a:r>
              <a:rPr lang="en-US" sz="1200" err="1">
                <a:latin typeface="Calibri"/>
                <a:ea typeface="Calibri"/>
                <a:cs typeface="Arial"/>
              </a:rPr>
              <a:t>inden</a:t>
            </a:r>
            <a:r>
              <a:rPr lang="en-US" sz="1200">
                <a:latin typeface="Calibri"/>
                <a:ea typeface="Calibri"/>
                <a:cs typeface="Arial"/>
              </a:rPr>
              <a:t> de </a:t>
            </a:r>
            <a:r>
              <a:rPr lang="en-US" sz="1200" err="1">
                <a:latin typeface="Calibri"/>
                <a:ea typeface="Calibri"/>
                <a:cs typeface="Arial"/>
              </a:rPr>
              <a:t>bundfælder</a:t>
            </a:r>
            <a:r>
              <a:rPr lang="en-US" sz="1200">
                <a:latin typeface="Calibri"/>
                <a:ea typeface="Calibri"/>
                <a:cs typeface="Arial"/>
              </a:rPr>
              <a:t> sig og </a:t>
            </a:r>
            <a:r>
              <a:rPr lang="en-US" sz="1200" err="1">
                <a:latin typeface="Calibri"/>
                <a:ea typeface="Calibri"/>
                <a:cs typeface="Arial"/>
              </a:rPr>
              <a:t>potentialerne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forløses</a:t>
            </a:r>
            <a:r>
              <a:rPr lang="en-US" sz="1200">
                <a:latin typeface="Calibri"/>
                <a:ea typeface="Calibri"/>
                <a:cs typeface="Arial"/>
              </a:rPr>
              <a:t>.  </a:t>
            </a:r>
          </a:p>
          <a:p>
            <a:pPr marL="285750" indent="-285750">
              <a:buFont typeface="Arial"/>
              <a:buChar char="•"/>
            </a:pPr>
            <a:endParaRPr lang="en-US" sz="1200">
              <a:latin typeface="Calibri"/>
              <a:ea typeface="Calibri"/>
              <a:cs typeface="Arial"/>
            </a:endParaRPr>
          </a:p>
          <a:p>
            <a:pPr marL="0" indent="0">
              <a:buFont typeface="Arial"/>
              <a:buNone/>
            </a:pPr>
            <a:r>
              <a:rPr lang="en-US" sz="1200">
                <a:latin typeface="Calibri"/>
                <a:ea typeface="Calibri"/>
                <a:cs typeface="Arial"/>
              </a:rPr>
              <a:t>Der er </a:t>
            </a:r>
            <a:r>
              <a:rPr lang="en-US" sz="1200" err="1">
                <a:latin typeface="Calibri"/>
                <a:ea typeface="Calibri"/>
                <a:cs typeface="Arial"/>
              </a:rPr>
              <a:t>generelt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stor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tilfredshed</a:t>
            </a:r>
            <a:r>
              <a:rPr lang="en-US" sz="1200">
                <a:latin typeface="Calibri"/>
                <a:ea typeface="Calibri"/>
                <a:cs typeface="Arial"/>
              </a:rPr>
              <a:t> med </a:t>
            </a:r>
            <a:r>
              <a:rPr lang="en-US" sz="1200" err="1">
                <a:latin typeface="Calibri"/>
                <a:ea typeface="Calibri"/>
                <a:cs typeface="Arial"/>
              </a:rPr>
              <a:t>omdannelserne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blandt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brugerne</a:t>
            </a:r>
            <a:r>
              <a:rPr lang="en-US" sz="1200">
                <a:latin typeface="Calibri"/>
                <a:ea typeface="Calibri"/>
                <a:cs typeface="Arial"/>
              </a:rPr>
              <a:t>, </a:t>
            </a:r>
            <a:r>
              <a:rPr lang="en-US" sz="1200" err="1">
                <a:latin typeface="Calibri"/>
                <a:ea typeface="Calibri"/>
                <a:cs typeface="Arial"/>
              </a:rPr>
              <a:t>som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ofte</a:t>
            </a:r>
            <a:r>
              <a:rPr lang="en-US" sz="1200">
                <a:latin typeface="Calibri"/>
                <a:ea typeface="Calibri"/>
                <a:cs typeface="Arial"/>
              </a:rPr>
              <a:t> </a:t>
            </a:r>
            <a:r>
              <a:rPr lang="en-US" sz="1200" err="1">
                <a:latin typeface="Calibri"/>
                <a:ea typeface="Calibri"/>
                <a:cs typeface="Arial"/>
              </a:rPr>
              <a:t>øges</a:t>
            </a:r>
            <a:r>
              <a:rPr lang="en-US" sz="1200">
                <a:latin typeface="Calibri"/>
                <a:ea typeface="Calibri"/>
                <a:cs typeface="Arial"/>
              </a:rPr>
              <a:t> over </a:t>
            </a:r>
            <a:r>
              <a:rPr lang="en-US" sz="1200" err="1">
                <a:latin typeface="Calibri"/>
                <a:ea typeface="Calibri"/>
                <a:cs typeface="Arial"/>
              </a:rPr>
              <a:t>tid</a:t>
            </a:r>
            <a:r>
              <a:rPr lang="en-US" sz="1200">
                <a:latin typeface="Calibri"/>
                <a:ea typeface="Calibri"/>
                <a:cs typeface="Arial"/>
              </a:rPr>
              <a:t>. </a:t>
            </a:r>
            <a:r>
              <a:rPr lang="en-US" sz="1200" err="1">
                <a:latin typeface="Calibri"/>
                <a:ea typeface="Calibri"/>
                <a:cs typeface="Arial"/>
              </a:rPr>
              <a:t>Brugerne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kommer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oftere</a:t>
            </a:r>
            <a:r>
              <a:rPr lang="en-US" sz="1200">
                <a:latin typeface="Calibri"/>
                <a:ea typeface="Calibri"/>
                <a:cs typeface="Arial"/>
              </a:rPr>
              <a:t> end </a:t>
            </a:r>
            <a:r>
              <a:rPr lang="en-US" sz="1200" err="1">
                <a:latin typeface="Calibri"/>
                <a:ea typeface="Calibri"/>
                <a:cs typeface="Arial"/>
              </a:rPr>
              <a:t>før</a:t>
            </a:r>
            <a:r>
              <a:rPr lang="en-US" sz="1200">
                <a:latin typeface="Calibri"/>
                <a:ea typeface="Calibri"/>
                <a:cs typeface="Arial"/>
              </a:rPr>
              <a:t>.</a:t>
            </a:r>
          </a:p>
          <a:p>
            <a:pPr marL="285750" indent="-285750">
              <a:buFont typeface="Arial"/>
              <a:buChar char="•"/>
            </a:pPr>
            <a:endParaRPr lang="en-US" sz="1200">
              <a:latin typeface="Calibri"/>
              <a:ea typeface="Calibri"/>
              <a:cs typeface="Arial"/>
            </a:endParaRPr>
          </a:p>
          <a:p>
            <a:r>
              <a:rPr lang="en-US" sz="1200">
                <a:latin typeface="Calibri"/>
                <a:ea typeface="Calibri"/>
                <a:cs typeface="Arial"/>
              </a:rPr>
              <a:t>I </a:t>
            </a:r>
            <a:r>
              <a:rPr lang="en-US" sz="1200" err="1">
                <a:latin typeface="Calibri"/>
                <a:ea typeface="Calibri"/>
                <a:cs typeface="Arial"/>
              </a:rPr>
              <a:t>handelsområder</a:t>
            </a:r>
            <a:r>
              <a:rPr lang="en-US" sz="1200">
                <a:latin typeface="Calibri"/>
                <a:ea typeface="Calibri"/>
                <a:cs typeface="Arial"/>
              </a:rPr>
              <a:t> med mange barer og </a:t>
            </a:r>
            <a:r>
              <a:rPr lang="en-US" sz="1200" err="1">
                <a:latin typeface="Calibri"/>
                <a:ea typeface="Calibri"/>
                <a:cs typeface="Arial"/>
              </a:rPr>
              <a:t>caféer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betyder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ko­rte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afstande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til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bilparkering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mindre</a:t>
            </a:r>
            <a:r>
              <a:rPr lang="en-US" sz="1200">
                <a:latin typeface="Calibri"/>
                <a:ea typeface="Calibri"/>
                <a:cs typeface="Arial"/>
              </a:rPr>
              <a:t>, end i </a:t>
            </a:r>
            <a:r>
              <a:rPr lang="en-US" sz="1200" err="1">
                <a:latin typeface="Calibri"/>
                <a:ea typeface="Calibri"/>
                <a:cs typeface="Arial"/>
              </a:rPr>
              <a:t>handelsområder</a:t>
            </a:r>
            <a:r>
              <a:rPr lang="en-US" sz="1200">
                <a:latin typeface="Calibri"/>
                <a:ea typeface="Calibri"/>
                <a:cs typeface="Arial"/>
              </a:rPr>
              <a:t> med </a:t>
            </a:r>
            <a:r>
              <a:rPr lang="en-US" sz="1200" err="1">
                <a:latin typeface="Calibri"/>
                <a:ea typeface="Calibri"/>
                <a:cs typeface="Arial"/>
              </a:rPr>
              <a:t>flere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butikker</a:t>
            </a:r>
            <a:r>
              <a:rPr lang="en-US" sz="1200">
                <a:latin typeface="Calibri"/>
                <a:ea typeface="Calibri"/>
                <a:cs typeface="Arial"/>
              </a:rPr>
              <a:t> og take-away-</a:t>
            </a:r>
            <a:r>
              <a:rPr lang="en-US" sz="1200" err="1">
                <a:latin typeface="Calibri"/>
                <a:ea typeface="Calibri"/>
                <a:cs typeface="Arial"/>
              </a:rPr>
              <a:t>steder</a:t>
            </a:r>
            <a:r>
              <a:rPr lang="en-US" sz="1200">
                <a:latin typeface="Calibri"/>
                <a:ea typeface="Calibri"/>
                <a:cs typeface="Arial"/>
              </a:rPr>
              <a:t>. Til </a:t>
            </a:r>
            <a:r>
              <a:rPr lang="en-US" sz="1200" err="1">
                <a:latin typeface="Calibri"/>
                <a:ea typeface="Calibri"/>
                <a:cs typeface="Arial"/>
              </a:rPr>
              <a:t>gengæld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betyder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muligheden</a:t>
            </a:r>
            <a:r>
              <a:rPr lang="en-US" sz="1200">
                <a:latin typeface="Calibri"/>
                <a:ea typeface="Calibri"/>
                <a:cs typeface="Arial"/>
              </a:rPr>
              <a:t> for </a:t>
            </a:r>
            <a:r>
              <a:rPr lang="en-US" sz="1200" err="1">
                <a:latin typeface="Calibri"/>
                <a:ea typeface="Calibri"/>
                <a:cs typeface="Arial"/>
              </a:rPr>
              <a:t>udeservering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meget</a:t>
            </a:r>
            <a:r>
              <a:rPr lang="en-US" sz="1200">
                <a:latin typeface="Calibri"/>
                <a:ea typeface="Calibri"/>
                <a:cs typeface="Arial"/>
              </a:rPr>
              <a:t> for </a:t>
            </a:r>
            <a:r>
              <a:rPr lang="en-US" sz="1200" err="1">
                <a:latin typeface="Calibri"/>
                <a:ea typeface="Calibri"/>
                <a:cs typeface="Arial"/>
              </a:rPr>
              <a:t>restaura­tionsbranchen</a:t>
            </a:r>
            <a:r>
              <a:rPr lang="en-US" sz="1200">
                <a:latin typeface="Calibri"/>
                <a:ea typeface="Calibri"/>
                <a:cs typeface="Arial"/>
              </a:rPr>
              <a:t>. </a:t>
            </a:r>
            <a:r>
              <a:rPr lang="en-US" sz="1200" err="1">
                <a:latin typeface="Calibri"/>
                <a:ea typeface="Calibri"/>
                <a:cs typeface="Arial"/>
              </a:rPr>
              <a:t>Derfor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har</a:t>
            </a:r>
            <a:r>
              <a:rPr lang="en-US" sz="1200">
                <a:latin typeface="Calibri"/>
                <a:ea typeface="Calibri"/>
                <a:cs typeface="Arial"/>
              </a:rPr>
              <a:t> mange barer, </a:t>
            </a:r>
            <a:r>
              <a:rPr lang="en-US" sz="1200" err="1">
                <a:latin typeface="Calibri"/>
                <a:ea typeface="Calibri"/>
                <a:cs typeface="Arial"/>
              </a:rPr>
              <a:t>caféer</a:t>
            </a:r>
            <a:r>
              <a:rPr lang="en-US" sz="1200">
                <a:latin typeface="Calibri"/>
                <a:ea typeface="Calibri"/>
                <a:cs typeface="Arial"/>
              </a:rPr>
              <a:t> mv. </a:t>
            </a:r>
            <a:r>
              <a:rPr lang="en-US" sz="1200" err="1">
                <a:latin typeface="Calibri"/>
                <a:ea typeface="Calibri"/>
                <a:cs typeface="Arial"/>
              </a:rPr>
              <a:t>været</a:t>
            </a:r>
            <a:r>
              <a:rPr lang="en-US" sz="1200">
                <a:latin typeface="Calibri"/>
                <a:ea typeface="Calibri"/>
                <a:cs typeface="Arial"/>
              </a:rPr>
              <a:t> positive </a:t>
            </a:r>
            <a:r>
              <a:rPr lang="en-US" sz="1200" err="1">
                <a:latin typeface="Calibri"/>
                <a:ea typeface="Calibri"/>
                <a:cs typeface="Arial"/>
              </a:rPr>
              <a:t>omkring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omdannelse</a:t>
            </a:r>
            <a:r>
              <a:rPr lang="en-US" sz="1200">
                <a:latin typeface="Calibri"/>
                <a:ea typeface="Calibri"/>
                <a:cs typeface="Arial"/>
              </a:rPr>
              <a:t> af </a:t>
            </a:r>
            <a:r>
              <a:rPr lang="en-US" sz="1200" err="1">
                <a:latin typeface="Calibri"/>
                <a:ea typeface="Calibri"/>
                <a:cs typeface="Arial"/>
              </a:rPr>
              <a:t>gaderum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fra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parkering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til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byrum</a:t>
            </a:r>
            <a:r>
              <a:rPr lang="en-US" sz="1200">
                <a:latin typeface="Calibri"/>
                <a:ea typeface="Calibri"/>
                <a:cs typeface="Arial"/>
              </a:rPr>
              <a:t> med </a:t>
            </a:r>
            <a:r>
              <a:rPr lang="en-US" sz="1200" err="1">
                <a:latin typeface="Calibri"/>
                <a:ea typeface="Calibri"/>
                <a:cs typeface="Arial"/>
              </a:rPr>
              <a:t>mulighed</a:t>
            </a:r>
            <a:r>
              <a:rPr lang="en-US" sz="1200">
                <a:latin typeface="Calibri"/>
                <a:ea typeface="Calibri"/>
                <a:cs typeface="Arial"/>
              </a:rPr>
              <a:t> for </a:t>
            </a:r>
            <a:r>
              <a:rPr lang="en-US" sz="1200" err="1">
                <a:latin typeface="Calibri"/>
                <a:ea typeface="Calibri"/>
                <a:cs typeface="Arial"/>
              </a:rPr>
              <a:t>udeservering</a:t>
            </a:r>
            <a:r>
              <a:rPr lang="en-US" sz="1200">
                <a:latin typeface="Calibri"/>
                <a:ea typeface="Calibri"/>
                <a:cs typeface="Arial"/>
              </a:rPr>
              <a:t>. </a:t>
            </a:r>
            <a:r>
              <a:rPr lang="en-US" sz="1200" err="1">
                <a:latin typeface="Calibri"/>
                <a:ea typeface="Calibri"/>
                <a:cs typeface="Arial"/>
              </a:rPr>
              <a:t>Gaderum</a:t>
            </a:r>
            <a:r>
              <a:rPr lang="en-US" sz="1200">
                <a:latin typeface="Calibri"/>
                <a:ea typeface="Calibri"/>
                <a:cs typeface="Arial"/>
              </a:rPr>
              <a:t>, </a:t>
            </a:r>
            <a:r>
              <a:rPr lang="en-US" sz="1200" err="1">
                <a:latin typeface="Calibri"/>
                <a:ea typeface="Calibri"/>
                <a:cs typeface="Arial"/>
              </a:rPr>
              <a:t>hvor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butikker</a:t>
            </a:r>
            <a:r>
              <a:rPr lang="en-US" sz="1200">
                <a:latin typeface="Calibri"/>
                <a:ea typeface="Calibri"/>
                <a:cs typeface="Arial"/>
              </a:rPr>
              <a:t>, </a:t>
            </a:r>
            <a:r>
              <a:rPr lang="en-US" sz="1200" err="1">
                <a:latin typeface="Calibri"/>
                <a:ea typeface="Calibri"/>
                <a:cs typeface="Arial"/>
              </a:rPr>
              <a:t>frisører</a:t>
            </a:r>
            <a:r>
              <a:rPr lang="en-US" sz="1200">
                <a:latin typeface="Calibri"/>
                <a:ea typeface="Calibri"/>
                <a:cs typeface="Arial"/>
              </a:rPr>
              <a:t> mv. </a:t>
            </a:r>
            <a:r>
              <a:rPr lang="en-US" sz="1200" err="1">
                <a:latin typeface="Calibri"/>
                <a:ea typeface="Calibri"/>
                <a:cs typeface="Arial"/>
              </a:rPr>
              <a:t>har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været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vant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til</a:t>
            </a:r>
            <a:r>
              <a:rPr lang="en-US" sz="1200">
                <a:latin typeface="Calibri"/>
                <a:ea typeface="Calibri"/>
                <a:cs typeface="Arial"/>
              </a:rPr>
              <a:t>, at </a:t>
            </a:r>
            <a:r>
              <a:rPr lang="en-US" sz="1200" err="1">
                <a:latin typeface="Calibri"/>
                <a:ea typeface="Calibri"/>
                <a:cs typeface="Arial"/>
              </a:rPr>
              <a:t>kunderne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kunne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parkere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foran</a:t>
            </a:r>
            <a:r>
              <a:rPr lang="en-US" sz="1200">
                <a:latin typeface="Calibri"/>
                <a:ea typeface="Calibri"/>
                <a:cs typeface="Arial"/>
              </a:rPr>
              <a:t> eller </a:t>
            </a:r>
            <a:r>
              <a:rPr lang="en-US" sz="1200" err="1">
                <a:latin typeface="Calibri"/>
                <a:ea typeface="Calibri"/>
                <a:cs typeface="Arial"/>
              </a:rPr>
              <a:t>nær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butikken</a:t>
            </a:r>
            <a:r>
              <a:rPr lang="en-US" sz="1200">
                <a:latin typeface="Calibri"/>
                <a:ea typeface="Calibri"/>
                <a:cs typeface="Arial"/>
              </a:rPr>
              <a:t>, og </a:t>
            </a:r>
            <a:r>
              <a:rPr lang="en-US" sz="1200" err="1">
                <a:latin typeface="Calibri"/>
                <a:ea typeface="Calibri"/>
                <a:cs typeface="Arial"/>
              </a:rPr>
              <a:t>hvor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parkeringsplad­ser</a:t>
            </a:r>
            <a:r>
              <a:rPr lang="en-US" sz="1200">
                <a:latin typeface="Calibri"/>
                <a:ea typeface="Calibri"/>
                <a:cs typeface="Arial"/>
              </a:rPr>
              <a:t> er </a:t>
            </a:r>
            <a:r>
              <a:rPr lang="en-US" sz="1200" err="1">
                <a:latin typeface="Calibri"/>
                <a:ea typeface="Calibri"/>
                <a:cs typeface="Arial"/>
              </a:rPr>
              <a:t>blevet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helt</a:t>
            </a:r>
            <a:r>
              <a:rPr lang="en-US" sz="1200">
                <a:latin typeface="Calibri"/>
                <a:ea typeface="Calibri"/>
                <a:cs typeface="Arial"/>
              </a:rPr>
              <a:t> eller </a:t>
            </a:r>
            <a:r>
              <a:rPr lang="en-US" sz="1200" err="1">
                <a:latin typeface="Calibri"/>
                <a:ea typeface="Calibri"/>
                <a:cs typeface="Arial"/>
              </a:rPr>
              <a:t>delvist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fjernet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ved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en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omdannelse</a:t>
            </a:r>
            <a:r>
              <a:rPr lang="en-US" sz="1200">
                <a:latin typeface="Calibri"/>
                <a:ea typeface="Calibri"/>
                <a:cs typeface="Arial"/>
              </a:rPr>
              <a:t>, </a:t>
            </a:r>
            <a:r>
              <a:rPr lang="en-US" sz="1200" err="1">
                <a:latin typeface="Calibri"/>
                <a:ea typeface="Calibri"/>
                <a:cs typeface="Arial"/>
              </a:rPr>
              <a:t>har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omsætningsreduktionen</a:t>
            </a:r>
            <a:r>
              <a:rPr lang="en-US" sz="1200">
                <a:latin typeface="Calibri"/>
                <a:ea typeface="Calibri"/>
                <a:cs typeface="Arial"/>
              </a:rPr>
              <a:t> for de </a:t>
            </a:r>
            <a:r>
              <a:rPr lang="en-US" sz="1200" err="1">
                <a:latin typeface="Calibri"/>
                <a:ea typeface="Calibri"/>
                <a:cs typeface="Arial"/>
              </a:rPr>
              <a:t>eksisterende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butikker</a:t>
            </a:r>
            <a:r>
              <a:rPr lang="en-US" sz="1200">
                <a:latin typeface="Calibri"/>
                <a:ea typeface="Calibri"/>
                <a:cs typeface="Arial"/>
              </a:rPr>
              <a:t> og take-away-</a:t>
            </a:r>
            <a:r>
              <a:rPr lang="en-US" sz="1200" err="1">
                <a:latin typeface="Calibri"/>
                <a:ea typeface="Calibri"/>
                <a:cs typeface="Arial"/>
              </a:rPr>
              <a:t>steder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været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mærkbar</a:t>
            </a:r>
            <a:r>
              <a:rPr lang="en-US" sz="1200">
                <a:latin typeface="Calibri"/>
                <a:ea typeface="Calibri"/>
                <a:cs typeface="Arial"/>
              </a:rPr>
              <a:t>. </a:t>
            </a:r>
            <a:r>
              <a:rPr lang="en-US" sz="1200" err="1">
                <a:latin typeface="Calibri"/>
                <a:ea typeface="Calibri"/>
                <a:cs typeface="Arial"/>
              </a:rPr>
              <a:t>Tendenserne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viser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også</a:t>
            </a:r>
            <a:r>
              <a:rPr lang="en-US" sz="1200">
                <a:latin typeface="Calibri"/>
                <a:ea typeface="Calibri"/>
                <a:cs typeface="Arial"/>
              </a:rPr>
              <a:t>, at </a:t>
            </a:r>
            <a:r>
              <a:rPr lang="en-US" sz="1200" err="1">
                <a:latin typeface="Calibri"/>
                <a:ea typeface="Calibri"/>
                <a:cs typeface="Arial"/>
              </a:rPr>
              <a:t>andre</a:t>
            </a:r>
            <a:r>
              <a:rPr lang="en-US" sz="1200">
                <a:latin typeface="Calibri"/>
                <a:ea typeface="Calibri"/>
                <a:cs typeface="Arial"/>
              </a:rPr>
              <a:t> og </a:t>
            </a:r>
            <a:r>
              <a:rPr lang="en-US" sz="1200" err="1">
                <a:latin typeface="Calibri"/>
                <a:ea typeface="Calibri"/>
                <a:cs typeface="Arial"/>
              </a:rPr>
              <a:t>mindre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bilafhængige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funktioner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gradvist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etablerer</a:t>
            </a:r>
            <a:r>
              <a:rPr lang="en-US" sz="1200">
                <a:latin typeface="Calibri"/>
                <a:ea typeface="Calibri"/>
                <a:cs typeface="Arial"/>
              </a:rPr>
              <a:t> sig i </a:t>
            </a:r>
            <a:r>
              <a:rPr lang="en-US" sz="1200" err="1">
                <a:latin typeface="Calibri"/>
                <a:ea typeface="Calibri"/>
                <a:cs typeface="Arial"/>
              </a:rPr>
              <a:t>områderne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efter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omdannelse</a:t>
            </a:r>
            <a:r>
              <a:rPr lang="en-US" sz="1200">
                <a:latin typeface="Calibri"/>
                <a:ea typeface="Calibri"/>
                <a:cs typeface="Arial"/>
              </a:rPr>
              <a:t>.</a:t>
            </a:r>
          </a:p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18FB01-B2A9-4A8B-90C3-69A3E549AC2D}" type="slidenum">
              <a:rPr lang="da-DK" smtClean="0"/>
              <a:t>73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78037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latin typeface="Calibri"/>
                <a:ea typeface="Calibri"/>
                <a:cs typeface="Arial"/>
              </a:rPr>
              <a:t>Ved Budolfi </a:t>
            </a:r>
            <a:r>
              <a:rPr lang="en-US" sz="1200" err="1">
                <a:latin typeface="Calibri"/>
                <a:ea typeface="Calibri"/>
                <a:cs typeface="Arial"/>
              </a:rPr>
              <a:t>Plads</a:t>
            </a:r>
            <a:r>
              <a:rPr lang="en-US" sz="1200">
                <a:latin typeface="Calibri"/>
                <a:ea typeface="Calibri"/>
                <a:cs typeface="Arial"/>
              </a:rPr>
              <a:t>, </a:t>
            </a:r>
            <a:r>
              <a:rPr lang="en-US" sz="1200" err="1">
                <a:latin typeface="Calibri"/>
                <a:ea typeface="Calibri"/>
                <a:cs typeface="Arial"/>
              </a:rPr>
              <a:t>som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har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været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etableret</a:t>
            </a:r>
            <a:r>
              <a:rPr lang="en-US" sz="1200">
                <a:latin typeface="Calibri"/>
                <a:ea typeface="Calibri"/>
                <a:cs typeface="Arial"/>
              </a:rPr>
              <a:t> i ca. 5 </a:t>
            </a:r>
            <a:r>
              <a:rPr lang="en-US" sz="1200" err="1">
                <a:latin typeface="Calibri"/>
                <a:ea typeface="Calibri"/>
                <a:cs typeface="Arial"/>
              </a:rPr>
              <a:t>år</a:t>
            </a:r>
            <a:r>
              <a:rPr lang="en-US" sz="1200">
                <a:latin typeface="Calibri"/>
                <a:ea typeface="Calibri"/>
                <a:cs typeface="Arial"/>
              </a:rPr>
              <a:t>, melder </a:t>
            </a:r>
            <a:r>
              <a:rPr lang="en-US" sz="1200" err="1">
                <a:latin typeface="Calibri"/>
                <a:ea typeface="Calibri"/>
                <a:cs typeface="Arial"/>
              </a:rPr>
              <a:t>flere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butikker</a:t>
            </a:r>
            <a:r>
              <a:rPr lang="en-US" sz="1200">
                <a:latin typeface="Calibri"/>
                <a:ea typeface="Calibri"/>
                <a:cs typeface="Arial"/>
              </a:rPr>
              <a:t> om </a:t>
            </a:r>
            <a:r>
              <a:rPr lang="en-US" sz="1200" err="1">
                <a:latin typeface="Calibri"/>
                <a:ea typeface="Calibri"/>
                <a:cs typeface="Arial"/>
              </a:rPr>
              <a:t>nedgang</a:t>
            </a:r>
            <a:r>
              <a:rPr lang="en-US" sz="1200">
                <a:latin typeface="Calibri"/>
                <a:ea typeface="Calibri"/>
                <a:cs typeface="Arial"/>
              </a:rPr>
              <a:t> i </a:t>
            </a:r>
            <a:r>
              <a:rPr lang="en-US" sz="1200" err="1">
                <a:latin typeface="Calibri"/>
                <a:ea typeface="Calibri"/>
                <a:cs typeface="Arial"/>
              </a:rPr>
              <a:t>forbindelse</a:t>
            </a:r>
            <a:r>
              <a:rPr lang="en-US" sz="1200">
                <a:latin typeface="Calibri"/>
                <a:ea typeface="Calibri"/>
                <a:cs typeface="Arial"/>
              </a:rPr>
              <a:t> med </a:t>
            </a:r>
            <a:r>
              <a:rPr lang="en-US" sz="1200" err="1">
                <a:latin typeface="Calibri"/>
                <a:ea typeface="Calibri"/>
                <a:cs typeface="Arial"/>
              </a:rPr>
              <a:t>ombygningen</a:t>
            </a:r>
            <a:r>
              <a:rPr lang="en-US" sz="1200">
                <a:latin typeface="Calibri"/>
                <a:ea typeface="Calibri"/>
                <a:cs typeface="Arial"/>
              </a:rPr>
              <a:t>, men </a:t>
            </a:r>
            <a:r>
              <a:rPr lang="en-US" sz="1200" err="1">
                <a:latin typeface="Calibri"/>
                <a:ea typeface="Calibri"/>
                <a:cs typeface="Arial"/>
              </a:rPr>
              <a:t>en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efterfølgende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vækst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på</a:t>
            </a:r>
            <a:r>
              <a:rPr lang="en-US" sz="1200">
                <a:latin typeface="Calibri"/>
                <a:ea typeface="Calibri"/>
                <a:cs typeface="Arial"/>
              </a:rPr>
              <a:t> 20-30 % i forhold </a:t>
            </a:r>
            <a:r>
              <a:rPr lang="en-US" sz="1200" err="1">
                <a:latin typeface="Calibri"/>
                <a:ea typeface="Calibri"/>
                <a:cs typeface="Arial"/>
              </a:rPr>
              <a:t>til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før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omdannelsen</a:t>
            </a:r>
            <a:r>
              <a:rPr lang="en-US" sz="1200">
                <a:latin typeface="Calibri"/>
                <a:ea typeface="Calibri"/>
                <a:cs typeface="Arial"/>
              </a:rPr>
              <a:t>. Som </a:t>
            </a:r>
            <a:r>
              <a:rPr lang="en-US" sz="1200" err="1">
                <a:latin typeface="Calibri"/>
                <a:ea typeface="Calibri"/>
                <a:cs typeface="Arial"/>
              </a:rPr>
              <a:t>følge</a:t>
            </a:r>
            <a:r>
              <a:rPr lang="en-US" sz="1200">
                <a:latin typeface="Calibri"/>
                <a:ea typeface="Calibri"/>
                <a:cs typeface="Arial"/>
              </a:rPr>
              <a:t> af </a:t>
            </a:r>
            <a:r>
              <a:rPr lang="en-US" sz="1200" err="1">
                <a:latin typeface="Calibri"/>
                <a:ea typeface="Calibri"/>
                <a:cs typeface="Arial"/>
              </a:rPr>
              <a:t>ombygningen</a:t>
            </a:r>
            <a:r>
              <a:rPr lang="en-US" sz="1200">
                <a:latin typeface="Calibri"/>
                <a:ea typeface="Calibri"/>
                <a:cs typeface="Arial"/>
              </a:rPr>
              <a:t> er der </a:t>
            </a:r>
            <a:r>
              <a:rPr lang="en-US" sz="1200" err="1">
                <a:latin typeface="Calibri"/>
                <a:ea typeface="Calibri"/>
                <a:cs typeface="Arial"/>
              </a:rPr>
              <a:t>imidlertid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også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enkelte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mindre</a:t>
            </a:r>
            <a:r>
              <a:rPr lang="en-US" sz="1200">
                <a:latin typeface="Calibri"/>
                <a:ea typeface="Calibri"/>
                <a:cs typeface="Arial"/>
              </a:rPr>
              <a:t> og </a:t>
            </a:r>
            <a:r>
              <a:rPr lang="en-US" sz="1200" err="1">
                <a:latin typeface="Calibri"/>
                <a:ea typeface="Calibri"/>
                <a:cs typeface="Arial"/>
              </a:rPr>
              <a:t>selvstændige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butikker</a:t>
            </a:r>
            <a:r>
              <a:rPr lang="en-US" sz="1200">
                <a:latin typeface="Calibri"/>
                <a:ea typeface="Calibri"/>
                <a:cs typeface="Arial"/>
              </a:rPr>
              <a:t>, </a:t>
            </a:r>
            <a:r>
              <a:rPr lang="en-US" sz="1200" err="1">
                <a:latin typeface="Calibri"/>
                <a:ea typeface="Calibri"/>
                <a:cs typeface="Arial"/>
              </a:rPr>
              <a:t>som</a:t>
            </a:r>
            <a:r>
              <a:rPr lang="en-US" sz="1200">
                <a:latin typeface="Calibri"/>
                <a:ea typeface="Calibri"/>
                <a:cs typeface="Arial"/>
              </a:rPr>
              <a:t> er </a:t>
            </a:r>
            <a:r>
              <a:rPr lang="en-US" sz="1200" err="1">
                <a:latin typeface="Calibri"/>
                <a:ea typeface="Calibri"/>
                <a:cs typeface="Arial"/>
              </a:rPr>
              <a:t>lukket</a:t>
            </a:r>
            <a:r>
              <a:rPr lang="en-US" sz="1200">
                <a:latin typeface="Calibri"/>
                <a:ea typeface="Calibri"/>
                <a:cs typeface="Arial"/>
              </a:rPr>
              <a:t>. De </a:t>
            </a:r>
            <a:r>
              <a:rPr lang="en-US" sz="1200" err="1">
                <a:latin typeface="Calibri"/>
                <a:ea typeface="Calibri"/>
                <a:cs typeface="Arial"/>
              </a:rPr>
              <a:t>fleste</a:t>
            </a:r>
            <a:r>
              <a:rPr lang="en-US" sz="1200">
                <a:latin typeface="Calibri"/>
                <a:ea typeface="Calibri"/>
                <a:cs typeface="Arial"/>
              </a:rPr>
              <a:t> er i </a:t>
            </a:r>
            <a:r>
              <a:rPr lang="en-US" sz="1200" err="1">
                <a:latin typeface="Calibri"/>
                <a:ea typeface="Calibri"/>
                <a:cs typeface="Arial"/>
              </a:rPr>
              <a:t>dag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erstattet</a:t>
            </a:r>
            <a:r>
              <a:rPr lang="en-US" sz="1200">
                <a:latin typeface="Calibri"/>
                <a:ea typeface="Calibri"/>
                <a:cs typeface="Arial"/>
              </a:rPr>
              <a:t> af </a:t>
            </a:r>
            <a:r>
              <a:rPr lang="en-US" sz="1200" err="1">
                <a:latin typeface="Calibri"/>
                <a:ea typeface="Calibri"/>
                <a:cs typeface="Arial"/>
              </a:rPr>
              <a:t>vinbarer</a:t>
            </a:r>
            <a:r>
              <a:rPr lang="en-US" sz="1200">
                <a:latin typeface="Calibri"/>
                <a:ea typeface="Calibri"/>
                <a:cs typeface="Arial"/>
              </a:rPr>
              <a:t>, </a:t>
            </a:r>
            <a:r>
              <a:rPr lang="en-US" sz="1200" err="1">
                <a:latin typeface="Calibri"/>
                <a:ea typeface="Calibri"/>
                <a:cs typeface="Arial"/>
              </a:rPr>
              <a:t>caféer</a:t>
            </a:r>
            <a:r>
              <a:rPr lang="en-US" sz="1200">
                <a:latin typeface="Calibri"/>
                <a:ea typeface="Calibri"/>
                <a:cs typeface="Arial"/>
              </a:rPr>
              <a:t>, take-away mv. </a:t>
            </a:r>
            <a:r>
              <a:rPr lang="en-US" sz="1200" err="1">
                <a:latin typeface="Calibri"/>
                <a:ea typeface="Calibri"/>
                <a:cs typeface="Arial"/>
              </a:rPr>
              <a:t>Effekterne</a:t>
            </a:r>
            <a:r>
              <a:rPr lang="en-US" sz="1200">
                <a:latin typeface="Calibri"/>
                <a:ea typeface="Calibri"/>
                <a:cs typeface="Arial"/>
              </a:rPr>
              <a:t> for </a:t>
            </a:r>
            <a:r>
              <a:rPr lang="en-US" sz="1200" err="1">
                <a:latin typeface="Calibri"/>
                <a:ea typeface="Calibri"/>
                <a:cs typeface="Arial"/>
              </a:rPr>
              <a:t>butikkerne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afhænger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bl.a</a:t>
            </a:r>
            <a:r>
              <a:rPr lang="en-US" sz="1200">
                <a:latin typeface="Calibri"/>
                <a:ea typeface="Calibri"/>
                <a:cs typeface="Arial"/>
              </a:rPr>
              <a:t>. af </a:t>
            </a:r>
            <a:r>
              <a:rPr lang="en-US" sz="1200" err="1">
                <a:latin typeface="Calibri"/>
                <a:ea typeface="Calibri"/>
                <a:cs typeface="Arial"/>
              </a:rPr>
              <a:t>afhængigheden</a:t>
            </a:r>
            <a:r>
              <a:rPr lang="en-US" sz="1200">
                <a:latin typeface="Calibri"/>
                <a:ea typeface="Calibri"/>
                <a:cs typeface="Arial"/>
              </a:rPr>
              <a:t> af </a:t>
            </a:r>
            <a:r>
              <a:rPr lang="en-US" sz="1200" err="1">
                <a:latin typeface="Calibri"/>
                <a:ea typeface="Calibri"/>
                <a:cs typeface="Arial"/>
              </a:rPr>
              <a:t>parkering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tæt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ved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butikken</a:t>
            </a:r>
            <a:r>
              <a:rPr lang="en-US" sz="1200">
                <a:latin typeface="Calibri"/>
                <a:ea typeface="Calibri"/>
                <a:cs typeface="Arial"/>
              </a:rPr>
              <a:t>, </a:t>
            </a:r>
            <a:r>
              <a:rPr lang="en-US" sz="1200" err="1">
                <a:latin typeface="Calibri"/>
                <a:ea typeface="Calibri"/>
                <a:cs typeface="Arial"/>
              </a:rPr>
              <a:t>omfanget</a:t>
            </a:r>
            <a:r>
              <a:rPr lang="en-US" sz="1200">
                <a:latin typeface="Calibri"/>
                <a:ea typeface="Calibri"/>
                <a:cs typeface="Arial"/>
              </a:rPr>
              <a:t> af </a:t>
            </a:r>
            <a:r>
              <a:rPr lang="en-US" sz="1200" err="1">
                <a:latin typeface="Calibri"/>
                <a:ea typeface="Calibri"/>
                <a:cs typeface="Arial"/>
              </a:rPr>
              <a:t>tiltag</a:t>
            </a:r>
            <a:r>
              <a:rPr lang="en-US" sz="1200">
                <a:latin typeface="Calibri"/>
                <a:ea typeface="Calibri"/>
                <a:cs typeface="Arial"/>
              </a:rPr>
              <a:t> for </a:t>
            </a:r>
            <a:r>
              <a:rPr lang="en-US" sz="1200" err="1">
                <a:latin typeface="Calibri"/>
                <a:ea typeface="Calibri"/>
                <a:cs typeface="Arial"/>
              </a:rPr>
              <a:t>fremme</a:t>
            </a:r>
            <a:r>
              <a:rPr lang="en-US" sz="1200">
                <a:latin typeface="Calibri"/>
                <a:ea typeface="Calibri"/>
                <a:cs typeface="Arial"/>
              </a:rPr>
              <a:t> af </a:t>
            </a:r>
            <a:r>
              <a:rPr lang="en-US" sz="1200" err="1">
                <a:latin typeface="Calibri"/>
                <a:ea typeface="Calibri"/>
                <a:cs typeface="Arial"/>
              </a:rPr>
              <a:t>grøn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mobilitet</a:t>
            </a:r>
            <a:r>
              <a:rPr lang="en-US" sz="1200">
                <a:latin typeface="Calibri"/>
                <a:ea typeface="Calibri"/>
                <a:cs typeface="Arial"/>
              </a:rPr>
              <a:t>, den </a:t>
            </a:r>
            <a:r>
              <a:rPr lang="en-US" sz="1200" err="1">
                <a:latin typeface="Calibri"/>
                <a:ea typeface="Calibri"/>
                <a:cs typeface="Arial"/>
              </a:rPr>
              <a:t>enkelte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butiks</a:t>
            </a:r>
            <a:r>
              <a:rPr lang="en-US" sz="1200">
                <a:latin typeface="Calibri"/>
                <a:ea typeface="Calibri"/>
                <a:cs typeface="Arial"/>
              </a:rPr>
              <a:t> drift, </a:t>
            </a:r>
            <a:r>
              <a:rPr lang="en-US" sz="1200" err="1">
                <a:latin typeface="Calibri"/>
                <a:ea typeface="Calibri"/>
                <a:cs typeface="Arial"/>
              </a:rPr>
              <a:t>samt</a:t>
            </a:r>
            <a:r>
              <a:rPr lang="en-US" sz="1200">
                <a:latin typeface="Calibri"/>
                <a:ea typeface="Calibri"/>
                <a:cs typeface="Arial"/>
              </a:rPr>
              <a:t> </a:t>
            </a:r>
            <a:r>
              <a:rPr lang="en-US" sz="1200" err="1">
                <a:latin typeface="Calibri"/>
                <a:ea typeface="Calibri"/>
                <a:cs typeface="Arial"/>
              </a:rPr>
              <a:t>hvilke</a:t>
            </a:r>
            <a:r>
              <a:rPr lang="en-US" sz="1200">
                <a:latin typeface="Calibri"/>
                <a:ea typeface="Calibri"/>
                <a:cs typeface="Arial"/>
              </a:rPr>
              <a:t> typer af </a:t>
            </a:r>
            <a:r>
              <a:rPr lang="en-US" sz="1200" err="1">
                <a:latin typeface="Calibri"/>
                <a:ea typeface="Calibri"/>
                <a:cs typeface="Arial"/>
              </a:rPr>
              <a:t>byrum</a:t>
            </a:r>
            <a:r>
              <a:rPr lang="en-US" sz="1200">
                <a:latin typeface="Calibri"/>
                <a:ea typeface="Calibri"/>
                <a:cs typeface="Arial"/>
              </a:rPr>
              <a:t>, der er </a:t>
            </a:r>
            <a:r>
              <a:rPr lang="en-US" sz="1200" err="1">
                <a:latin typeface="Calibri"/>
                <a:ea typeface="Calibri"/>
                <a:cs typeface="Arial"/>
              </a:rPr>
              <a:t>etableret</a:t>
            </a:r>
            <a:r>
              <a:rPr lang="en-US" sz="1200">
                <a:latin typeface="Calibri"/>
                <a:ea typeface="Calibri"/>
                <a:cs typeface="Arial"/>
              </a:rPr>
              <a:t> i </a:t>
            </a:r>
            <a:r>
              <a:rPr lang="en-US" sz="1200" err="1">
                <a:latin typeface="Calibri"/>
                <a:ea typeface="Calibri"/>
                <a:cs typeface="Arial"/>
              </a:rPr>
              <a:t>området</a:t>
            </a:r>
            <a:r>
              <a:rPr lang="en-US" sz="1200">
                <a:latin typeface="Calibri"/>
                <a:ea typeface="Calibri"/>
                <a:cs typeface="Arial"/>
              </a:rPr>
              <a:t>.  </a:t>
            </a:r>
            <a:endParaRPr lang="en-US" sz="1200">
              <a:latin typeface="Calibri"/>
              <a:ea typeface="Calibri"/>
            </a:endParaRPr>
          </a:p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18FB01-B2A9-4A8B-90C3-69A3E549AC2D}" type="slidenum">
              <a:rPr lang="da-DK" smtClean="0"/>
              <a:t>74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5579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A8D79E-BED2-14DC-4594-4C81C4A62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0CD75AC-DE11-A042-1903-69FFD8480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1B78320-F70E-96EA-8D4D-7DC6C4D16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B506-91E0-4AF7-8898-FED256D8419F}" type="datetimeFigureOut">
              <a:rPr lang="da-DK" smtClean="0"/>
              <a:t>25-08-2026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3B3FB11-2E05-200B-3CFA-F22D36F2E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68A4198-CA3A-7C89-FCEC-03161E03F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04A9-E446-43E2-8071-30154889B2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4208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DDBE7C-8FE9-F70D-5A2B-6AFF307D9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001FB6-356D-E187-8113-1E5AAC9EE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F87E2C9-5449-FFD9-EA31-E2ADEC974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B506-91E0-4AF7-8898-FED256D8419F}" type="datetimeFigureOut">
              <a:rPr lang="da-DK" smtClean="0"/>
              <a:t>25-08-2026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8E3406-96C1-F22F-3456-726D7A495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F9725A8-306D-708F-0FCD-9153D5FA5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04A9-E446-43E2-8071-30154889B2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414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3BFE64-A42C-1EBD-D794-DE99694B4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B5E2BA-B753-3CF5-7E88-E2FA522E1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9512CB-EE51-591D-5CC2-6FD6A54E0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B506-91E0-4AF7-8898-FED256D8419F}" type="datetimeFigureOut">
              <a:rPr lang="da-DK" smtClean="0"/>
              <a:t>25-08-2026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75ABA49-FFB5-BCE1-5DFC-26B9FF970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9770751-A695-A353-CD7F-8C1BB0D0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04A9-E446-43E2-8071-30154889B2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0023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EAF7F-6395-80FB-B2A6-ADA5092F4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619AAA1-F9F5-D107-D554-7094CDF12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7289579-25EE-93E8-6D57-918D9C4347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8EF3C7F-B19B-C749-8745-E61D7D594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B506-91E0-4AF7-8898-FED256D8419F}" type="datetimeFigureOut">
              <a:rPr lang="da-DK" smtClean="0"/>
              <a:t>25-08-2026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D556F64-11B2-F04E-03F5-526D55B1D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04A9DB7-5EAA-D7DD-D5A1-234723964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04A9-E446-43E2-8071-30154889B2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983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4DB0FF-B7C7-E062-151C-77448216E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C12B3A3-0422-F132-DB1D-AC82433DD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FE035D6-C9E1-9BCD-8787-23C0826EBA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614512B-EC96-B33D-78DE-71B839C2B4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70F58E8-6664-1693-798F-C7AD6E467C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EDE1738-3378-4E42-2101-0825C8A3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B506-91E0-4AF7-8898-FED256D8419F}" type="datetimeFigureOut">
              <a:rPr lang="da-DK" smtClean="0"/>
              <a:t>25-08-2026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84FF8C7-AEFC-69A0-1CC3-78A8C21BA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D7F03AC-3BBA-DD1E-F208-E116C245D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04A9-E446-43E2-8071-30154889B2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667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4B71D9-8699-B7BB-3471-4251C2098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740C21E-C05A-F435-D68C-9C3EAA0CF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B506-91E0-4AF7-8898-FED256D8419F}" type="datetimeFigureOut">
              <a:rPr lang="da-DK" smtClean="0"/>
              <a:t>25-08-2026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9498EB6-6355-DB81-01A9-3361881B2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757AEC7-2970-A2A6-774B-8B88CA37F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04A9-E446-43E2-8071-30154889B2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883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6CAD510-F8FE-298D-34E6-4512A40E6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B506-91E0-4AF7-8898-FED256D8419F}" type="datetimeFigureOut">
              <a:rPr lang="da-DK" smtClean="0"/>
              <a:t>25-08-2026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CC19042-9212-600A-D3C9-EE84D36B2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B2BEBE6-A5D0-9974-6E5D-CAED187E9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04A9-E446-43E2-8071-30154889B2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3369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E07157-0007-ED89-1CFE-A1FA6A73B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72F360-215D-F276-06F6-48D267ADB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2B06847-6F8D-3545-7065-A97D64E2A8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8C2289D-2165-CA1F-B24D-C4CF6F81B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B506-91E0-4AF7-8898-FED256D8419F}" type="datetimeFigureOut">
              <a:rPr lang="da-DK" smtClean="0"/>
              <a:t>25-08-2026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8A9CB3C-D6F6-AD26-B9EC-227605646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470EF5B-E9C9-06C4-7725-6D34664B6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04A9-E446-43E2-8071-30154889B2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0352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AB2CD5-1DFD-8EEF-00DC-419967233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2719511F-B28C-78AB-8EA3-B6052C2BB6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CDAD18-ADA2-5675-6BB0-C40489300C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F92C0A1-F6CC-3007-5624-EE7519CF2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B506-91E0-4AF7-8898-FED256D8419F}" type="datetimeFigureOut">
              <a:rPr lang="da-DK" smtClean="0"/>
              <a:t>25-08-2026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BAA1AB8-6D10-188F-D146-207DEBDCD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BFB0B41-C3C0-0F6B-AF07-D24F9F747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04A9-E446-43E2-8071-30154889B2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7447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1C0658-9122-22A4-DC61-A142386DD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330DC63-D775-CF56-ECD0-9513870D8E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0F4F40-B517-49F5-C964-DBB10F590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B506-91E0-4AF7-8898-FED256D8419F}" type="datetimeFigureOut">
              <a:rPr lang="da-DK" smtClean="0"/>
              <a:t>25-08-2026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AEF90FB-2CD5-25F8-161F-F72AE579E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813520D-580C-2FA5-2424-C800402AB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04A9-E446-43E2-8071-30154889B2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64640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E8511C9-2F5E-6989-BA7A-FCB1DC3963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71B710B-1DE3-48AB-7A75-2EB400681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2B97A89-74E2-3FB0-CBEB-99A0C9A7A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5B506-91E0-4AF7-8898-FED256D8419F}" type="datetimeFigureOut">
              <a:rPr lang="da-DK" smtClean="0"/>
              <a:t>25-08-2026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2AC936-2239-7507-4EBB-7642B7D77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925FCF5-BD99-070F-64C9-8BE13C7B8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04A9-E446-43E2-8071-30154889B2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6975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killeside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>
            <a:extLst>
              <a:ext uri="{FF2B5EF4-FFF2-40B4-BE49-F238E27FC236}">
                <a16:creationId xmlns:a16="http://schemas.microsoft.com/office/drawing/2014/main" id="{AC2C460D-1CAB-014A-A33A-5BE830C320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998" y="2192400"/>
            <a:ext cx="10752002" cy="3240000"/>
          </a:xfrm>
        </p:spPr>
        <p:txBody>
          <a:bodyPr anchor="t" anchorCtr="0"/>
          <a:lstStyle>
            <a:lvl1pPr>
              <a:lnSpc>
                <a:spcPct val="90000"/>
              </a:lnSpc>
              <a:defRPr sz="4500">
                <a:solidFill>
                  <a:schemeClr val="bg1"/>
                </a:solidFill>
              </a:defRPr>
            </a:lvl1pPr>
          </a:lstStyle>
          <a:p>
            <a:r>
              <a:rPr lang="da-DK" noProof="0"/>
              <a:t>Klik for at tilføje titel</a:t>
            </a:r>
          </a:p>
        </p:txBody>
      </p:sp>
      <p:sp>
        <p:nvSpPr>
          <p:cNvPr id="4" name="Date_GeneralDate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9873C9-BF5D-4A9A-BB31-45BBB7BABAF7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CBB6A6-23EA-4F4B-B9FD-8994EF63F7D5}"/>
              </a:ext>
            </a:extLst>
          </p:cNvPr>
          <p:cNvSpPr txBox="1"/>
          <p:nvPr/>
        </p:nvSpPr>
        <p:spPr>
          <a:xfrm>
            <a:off x="724879" y="310327"/>
            <a:ext cx="3519121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Aalborg</a:t>
            </a:r>
            <a:r>
              <a:rPr lang="da-DK">
                <a:solidFill>
                  <a:schemeClr val="bg1"/>
                </a:solidFill>
                <a:latin typeface="KBH Tekst" panose="00000500000000000000" pitchFamily="2" charset="0"/>
              </a:rPr>
              <a:t> </a:t>
            </a:r>
            <a:r>
              <a:rPr lang="da-DK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Kommune</a:t>
            </a:r>
          </a:p>
        </p:txBody>
      </p:sp>
    </p:spTree>
    <p:extLst>
      <p:ext uri="{BB962C8B-B14F-4D97-AF65-F5344CB8AC3E}">
        <p14:creationId xmlns:p14="http://schemas.microsoft.com/office/powerpoint/2010/main" val="385447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F4C3A7-EB1F-46BC-BA76-1F83A7576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F125F5-8144-4400-B5F6-A0AF8C90E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7233423-19A0-44FC-A00D-E844296E79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997" y="2192400"/>
            <a:ext cx="10752001" cy="3945600"/>
          </a:xfrm>
        </p:spPr>
        <p:txBody>
          <a:bodyPr/>
          <a:lstStyle>
            <a:lvl1pPr marL="360000" indent="-360000">
              <a:spcBef>
                <a:spcPts val="1800"/>
              </a:spcBef>
              <a:spcAft>
                <a:spcPts val="0"/>
              </a:spcAft>
              <a:defRPr sz="2400"/>
            </a:lvl1pPr>
            <a:lvl2pPr marL="620713" indent="-230188">
              <a:defRPr/>
            </a:lvl2pPr>
          </a:lstStyle>
          <a:p>
            <a:pPr lvl="0"/>
            <a:r>
              <a:rPr lang="da-DK"/>
              <a:t>Klik for at tilføje agenda punkter</a:t>
            </a:r>
          </a:p>
          <a:p>
            <a:pPr lvl="1"/>
            <a:r>
              <a:rPr lang="da-DK"/>
              <a:t>Second </a:t>
            </a:r>
            <a:r>
              <a:rPr lang="da-DK" err="1"/>
              <a:t>level</a:t>
            </a:r>
            <a:endParaRPr lang="da-DK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A5A03A36-F8D8-BE4A-9CB5-C08709F5A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401767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og indhold_1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8A9D288E-FE9E-44C8-8107-0308EB870B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894268"/>
            <a:ext cx="10752002" cy="89392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noProof="0"/>
              <a:t>Brug TAB og Shift + TAB til at skifte tekst- og bulletniveau. Stå på ny linje inden du trykker på TAB. </a:t>
            </a:r>
          </a:p>
          <a:p>
            <a:pPr lvl="1"/>
            <a:r>
              <a:rPr lang="da-DK" noProof="0"/>
              <a:t>Second </a:t>
            </a:r>
            <a:r>
              <a:rPr lang="da-DK" noProof="0" err="1"/>
              <a:t>level</a:t>
            </a:r>
            <a:endParaRPr lang="da-DK" noProof="0"/>
          </a:p>
          <a:p>
            <a:pPr lvl="2"/>
            <a:r>
              <a:rPr lang="da-DK" noProof="0"/>
              <a:t>Third </a:t>
            </a:r>
            <a:r>
              <a:rPr lang="da-DK" noProof="0" err="1"/>
              <a:t>level</a:t>
            </a:r>
            <a:endParaRPr lang="da-DK" noProof="0"/>
          </a:p>
          <a:p>
            <a:pPr lvl="3"/>
            <a:r>
              <a:rPr lang="da-DK" noProof="0" err="1"/>
              <a:t>Fourth</a:t>
            </a:r>
            <a:r>
              <a:rPr lang="da-DK" noProof="0"/>
              <a:t> </a:t>
            </a:r>
            <a:r>
              <a:rPr lang="da-DK" noProof="0" err="1"/>
              <a:t>level</a:t>
            </a:r>
            <a:endParaRPr lang="da-DK" noProof="0"/>
          </a:p>
          <a:p>
            <a:pPr lvl="4"/>
            <a:r>
              <a:rPr lang="da-DK" noProof="0"/>
              <a:t>Fifth </a:t>
            </a:r>
            <a:r>
              <a:rPr lang="da-DK" noProof="0" err="1"/>
              <a:t>level</a:t>
            </a:r>
            <a:endParaRPr lang="da-DK" noProof="0"/>
          </a:p>
        </p:txBody>
      </p:sp>
      <p:sp>
        <p:nvSpPr>
          <p:cNvPr id="4" name="Date_General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‹#›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467988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og indhold_1 spalte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8A9D288E-FE9E-44C8-8107-0308EB870B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894268"/>
            <a:ext cx="4844462" cy="89392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9998" y="2192138"/>
            <a:ext cx="4844462" cy="39458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noProof="0"/>
              <a:t>Brug TAB og Shift + TAB til at skifte tekst- og bulletniveau. Stå på ny linje inden du trykker på TAB. </a:t>
            </a:r>
          </a:p>
          <a:p>
            <a:pPr lvl="1"/>
            <a:r>
              <a:rPr lang="da-DK" noProof="0"/>
              <a:t>Second </a:t>
            </a:r>
            <a:r>
              <a:rPr lang="da-DK" noProof="0" err="1"/>
              <a:t>level</a:t>
            </a:r>
            <a:endParaRPr lang="da-DK" noProof="0"/>
          </a:p>
          <a:p>
            <a:pPr lvl="2"/>
            <a:r>
              <a:rPr lang="da-DK" noProof="0"/>
              <a:t>Third </a:t>
            </a:r>
            <a:r>
              <a:rPr lang="da-DK" noProof="0" err="1"/>
              <a:t>level</a:t>
            </a:r>
            <a:endParaRPr lang="da-DK" noProof="0"/>
          </a:p>
          <a:p>
            <a:pPr lvl="3"/>
            <a:r>
              <a:rPr lang="da-DK" noProof="0" err="1"/>
              <a:t>Fourth</a:t>
            </a:r>
            <a:r>
              <a:rPr lang="da-DK" noProof="0"/>
              <a:t> </a:t>
            </a:r>
            <a:r>
              <a:rPr lang="da-DK" noProof="0" err="1"/>
              <a:t>level</a:t>
            </a:r>
            <a:endParaRPr lang="da-DK" noProof="0"/>
          </a:p>
          <a:p>
            <a:pPr lvl="4"/>
            <a:r>
              <a:rPr lang="da-DK" noProof="0"/>
              <a:t>Fifth </a:t>
            </a:r>
            <a:r>
              <a:rPr lang="da-DK" noProof="0" err="1"/>
              <a:t>level</a:t>
            </a:r>
            <a:endParaRPr lang="da-DK" noProof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4ABBDF6-16BA-46D9-A90D-28EBC268C87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5180" y="0"/>
            <a:ext cx="6426820" cy="6858000"/>
          </a:xfrm>
        </p:spPr>
        <p:txBody>
          <a:bodyPr tIns="36000"/>
          <a:lstStyle>
            <a:lvl1pPr marL="0" indent="0" algn="ctr">
              <a:buNone/>
              <a:defRPr/>
            </a:lvl1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18" name="Date_GeneralDate">
            <a:extLst>
              <a:ext uri="{FF2B5EF4-FFF2-40B4-BE49-F238E27FC236}">
                <a16:creationId xmlns:a16="http://schemas.microsoft.com/office/drawing/2014/main" id="{2B4A2A1D-0176-4332-9C1E-CC3936502F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95BD4D9E-7254-4650-B1A9-3F266C131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9503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A8CB65E-45B4-4F93-8A58-65AF7F9C0F7B}"/>
              </a:ext>
            </a:extLst>
          </p:cNvPr>
          <p:cNvSpPr/>
          <p:nvPr userDrawn="1"/>
        </p:nvSpPr>
        <p:spPr>
          <a:xfrm>
            <a:off x="0" y="304800"/>
            <a:ext cx="2290618" cy="304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 err="1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7233423-19A0-44FC-A00D-E844296E79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0267" y="397165"/>
            <a:ext cx="11783891" cy="517238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800" b="1">
                <a:solidFill>
                  <a:schemeClr val="tx2"/>
                </a:solidFill>
              </a:defRPr>
            </a:lvl1pPr>
            <a:lvl2pPr marL="131762" indent="0">
              <a:buNone/>
              <a:defRPr sz="1100">
                <a:solidFill>
                  <a:schemeClr val="tx2"/>
                </a:solidFill>
              </a:defRPr>
            </a:lvl2pPr>
          </a:lstStyle>
          <a:p>
            <a:pPr lvl="0"/>
            <a:r>
              <a:rPr lang="da-DK"/>
              <a:t>Overskrift</a:t>
            </a:r>
          </a:p>
          <a:p>
            <a:pPr lvl="0"/>
            <a:endParaRPr lang="da-DK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A5A03A36-F8D8-BE4A-9CB5-C08709F5A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304801"/>
          </a:xfrm>
          <a:solidFill>
            <a:schemeClr val="tx2"/>
          </a:solidFill>
        </p:spPr>
        <p:txBody>
          <a:bodyPr anchor="ctr"/>
          <a:lstStyle>
            <a:lvl1pPr marL="85725" indent="0">
              <a:defRPr sz="11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21619E4B-0BD2-4750-B10E-D5A27C289A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054" y="1265383"/>
            <a:ext cx="11783891" cy="5287817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>
                <a:solidFill>
                  <a:schemeClr val="tx2"/>
                </a:solidFill>
              </a:defRPr>
            </a:lvl1pPr>
            <a:lvl2pPr marL="361950" indent="-230188">
              <a:defRPr sz="1100">
                <a:solidFill>
                  <a:schemeClr val="tx2"/>
                </a:solidFill>
              </a:defRPr>
            </a:lvl2pPr>
          </a:lstStyle>
          <a:p>
            <a:pPr lvl="0"/>
            <a:r>
              <a:rPr lang="da-DK"/>
              <a:t>Indhold</a:t>
            </a:r>
          </a:p>
        </p:txBody>
      </p:sp>
    </p:spTree>
    <p:extLst>
      <p:ext uri="{BB962C8B-B14F-4D97-AF65-F5344CB8AC3E}">
        <p14:creationId xmlns:p14="http://schemas.microsoft.com/office/powerpoint/2010/main" val="151438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orsi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">
            <a:extLst>
              <a:ext uri="{FF2B5EF4-FFF2-40B4-BE49-F238E27FC236}">
                <a16:creationId xmlns:a16="http://schemas.microsoft.com/office/drawing/2014/main" id="{3B93E9A3-79A7-0246-8BDF-CB58D98A8D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4B70EE-0C00-41A0-80F0-917877BF5A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0842" y="1021080"/>
            <a:ext cx="10752001" cy="3634676"/>
          </a:xfrm>
        </p:spPr>
        <p:txBody>
          <a:bodyPr anchor="b" anchorCtr="0">
            <a:normAutofit/>
          </a:bodyPr>
          <a:lstStyle>
            <a:lvl1pPr algn="l">
              <a:defRPr sz="13000">
                <a:solidFill>
                  <a:schemeClr val="bg1"/>
                </a:solidFill>
              </a:defRPr>
            </a:lvl1pPr>
          </a:lstStyle>
          <a:p>
            <a:r>
              <a:rPr lang="da-DK"/>
              <a:t>Indsæt titel</a:t>
            </a:r>
          </a:p>
        </p:txBody>
      </p:sp>
      <p:sp>
        <p:nvSpPr>
          <p:cNvPr id="12" name="Date_GeneralDate">
            <a:extLst>
              <a:ext uri="{FF2B5EF4-FFF2-40B4-BE49-F238E27FC236}">
                <a16:creationId xmlns:a16="http://schemas.microsoft.com/office/drawing/2014/main" id="{B98C9C42-90FD-450B-BFF8-46B74DF189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/>
          </a:p>
        </p:txBody>
      </p:sp>
      <p:sp>
        <p:nvSpPr>
          <p:cNvPr id="13" name="FLD_PresentationTitle">
            <a:extLst>
              <a:ext uri="{FF2B5EF4-FFF2-40B4-BE49-F238E27FC236}">
                <a16:creationId xmlns:a16="http://schemas.microsoft.com/office/drawing/2014/main" id="{96082EB3-5080-42D3-A152-5B8B1FC97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da-DK"/>
              <a:t>Sidehoved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D5A722A-DCEE-49E6-BB44-6F3079BE6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DCE89EFC-8997-4F51-A888-D563A6C36C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4878" y="310326"/>
            <a:ext cx="3419553" cy="1800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None/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2pPr>
            <a:lvl3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3pPr>
            <a:lvl4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4pPr>
            <a:lvl5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5pPr>
          </a:lstStyle>
          <a:p>
            <a:pPr lvl="0"/>
            <a:r>
              <a:rPr lang="da-DK"/>
              <a:t>Klik for at tilføje dato </a:t>
            </a:r>
            <a:r>
              <a:rPr lang="da-DK" err="1"/>
              <a:t>dd</a:t>
            </a:r>
            <a:r>
              <a:rPr lang="da-DK"/>
              <a:t>. </a:t>
            </a:r>
            <a:r>
              <a:rPr lang="da-DK" err="1"/>
              <a:t>mmmm</a:t>
            </a:r>
            <a:r>
              <a:rPr lang="da-DK"/>
              <a:t> </a:t>
            </a:r>
            <a:r>
              <a:rPr lang="da-DK" err="1"/>
              <a:t>åååå</a:t>
            </a:r>
            <a:endParaRPr lang="da-DK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83A87447-BF6B-4C47-8578-D75AD7E117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4878" y="5294086"/>
            <a:ext cx="4097591" cy="81033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buFont typeface="Arial" panose="020B0604020202020204" pitchFamily="34" charset="0"/>
              <a:buChar char="​"/>
              <a:defRPr sz="2000" b="1">
                <a:latin typeface="KBH Tekst" panose="00000500000000000000" pitchFamily="2" charset="0"/>
              </a:defRPr>
            </a:lvl2pPr>
            <a:lvl3pPr marL="0" indent="0" algn="l">
              <a:buFont typeface="Arial" panose="020B0604020202020204" pitchFamily="34" charset="0"/>
              <a:buChar char="​"/>
              <a:defRPr sz="2000" b="1">
                <a:latin typeface="KBH Tekst" panose="00000500000000000000" pitchFamily="2" charset="0"/>
              </a:defRPr>
            </a:lvl3pPr>
            <a:lvl4pPr marL="0" indent="0" algn="l">
              <a:buFont typeface="Arial" panose="020B0604020202020204" pitchFamily="34" charset="0"/>
              <a:buChar char="​"/>
              <a:defRPr sz="2000" b="1">
                <a:latin typeface="KBH Tekst" panose="00000500000000000000" pitchFamily="2" charset="0"/>
              </a:defRPr>
            </a:lvl4pPr>
            <a:lvl5pPr marL="0" indent="0" algn="l">
              <a:buFont typeface="Arial" panose="020B0604020202020204" pitchFamily="34" charset="0"/>
              <a:buChar char="​"/>
              <a:defRPr sz="2000" b="1">
                <a:latin typeface="KBH Tekst" panose="00000500000000000000" pitchFamily="2" charset="0"/>
              </a:defRPr>
            </a:lvl5pPr>
            <a:lvl6pPr marL="0" indent="0" algn="l">
              <a:buFont typeface="Arial" panose="020B0604020202020204" pitchFamily="34" charset="0"/>
              <a:buChar char="​"/>
              <a:defRPr sz="2000" b="1">
                <a:latin typeface="KBH Tekst" panose="00000500000000000000" pitchFamily="2" charset="0"/>
              </a:defRPr>
            </a:lvl6pPr>
            <a:lvl7pPr marL="0" indent="0" algn="l">
              <a:buFont typeface="Arial" panose="020B0604020202020204" pitchFamily="34" charset="0"/>
              <a:buChar char="​"/>
              <a:defRPr sz="2000" b="1">
                <a:latin typeface="KBH Tekst" panose="00000500000000000000" pitchFamily="2" charset="0"/>
              </a:defRPr>
            </a:lvl7pPr>
            <a:lvl8pPr marL="0" indent="0" algn="l">
              <a:buFont typeface="Arial" panose="020B0604020202020204" pitchFamily="34" charset="0"/>
              <a:buChar char="​"/>
              <a:defRPr sz="2000" b="1">
                <a:latin typeface="KBH Tekst" panose="00000500000000000000" pitchFamily="2" charset="0"/>
              </a:defRPr>
            </a:lvl8pPr>
            <a:lvl9pPr marL="0" indent="0" algn="l">
              <a:buFont typeface="Arial" panose="020B0604020202020204" pitchFamily="34" charset="0"/>
              <a:buChar char="​"/>
              <a:defRPr sz="2000" b="1">
                <a:latin typeface="KBH Tekst" panose="00000500000000000000" pitchFamily="2" charset="0"/>
              </a:defRPr>
            </a:lvl9pPr>
          </a:lstStyle>
          <a:p>
            <a:r>
              <a:rPr lang="da-DK"/>
              <a:t>Undertitel eller oplægsholder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736EE83-5A47-3346-B551-28B279A7B4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06746" y="292750"/>
            <a:ext cx="4097592" cy="180000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None/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2pPr>
            <a:lvl3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3pPr>
            <a:lvl4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4pPr>
            <a:lvl5pPr marL="0" indent="0">
              <a:spcAft>
                <a:spcPts val="0"/>
              </a:spcAft>
              <a:buNone/>
              <a:defRPr sz="1000">
                <a:solidFill>
                  <a:schemeClr val="tx1"/>
                </a:solidFill>
                <a:latin typeface="KBH Tekst" panose="00000500000000000000" pitchFamily="2" charset="0"/>
              </a:defRPr>
            </a:lvl5pPr>
          </a:lstStyle>
          <a:p>
            <a:pPr lvl="0"/>
            <a:r>
              <a:rPr lang="da-DK"/>
              <a:t>Klik for at tilføje oplægsholder / enhed</a:t>
            </a:r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A0C056EC-587B-DB45-A29B-489BE21E38D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06746" y="550669"/>
            <a:ext cx="4097592" cy="180000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Aft>
                <a:spcPts val="0"/>
              </a:spcAft>
              <a:buNone/>
              <a:defRPr sz="1000">
                <a:latin typeface="KBH Tekst" panose="00000500000000000000" pitchFamily="2" charset="0"/>
              </a:defRPr>
            </a:lvl2pPr>
            <a:lvl3pPr marL="0" indent="0">
              <a:spcAft>
                <a:spcPts val="0"/>
              </a:spcAft>
              <a:buNone/>
              <a:defRPr sz="1000">
                <a:latin typeface="KBH Tekst" panose="00000500000000000000" pitchFamily="2" charset="0"/>
              </a:defRPr>
            </a:lvl3pPr>
            <a:lvl4pPr marL="0" indent="0">
              <a:spcAft>
                <a:spcPts val="0"/>
              </a:spcAft>
              <a:buNone/>
              <a:defRPr sz="1000">
                <a:latin typeface="KBH Tekst" panose="00000500000000000000" pitchFamily="2" charset="0"/>
              </a:defRPr>
            </a:lvl4pPr>
            <a:lvl5pPr marL="0" indent="0">
              <a:spcAft>
                <a:spcPts val="0"/>
              </a:spcAft>
              <a:buNone/>
              <a:defRPr sz="1000">
                <a:latin typeface="KBH Tekst" panose="00000500000000000000" pitchFamily="2" charset="0"/>
              </a:defRPr>
            </a:lvl5pPr>
          </a:lstStyle>
          <a:p>
            <a:pPr lvl="0"/>
            <a:r>
              <a:rPr lang="da-DK"/>
              <a:t>Klik for at tilføje forvaltningsnavn</a:t>
            </a:r>
          </a:p>
        </p:txBody>
      </p:sp>
      <p:pic>
        <p:nvPicPr>
          <p:cNvPr id="17" name="Billede 16" descr="Et billede, der indeholder tegning, ur&#10;&#10;Automatisk genereret beskrivelse">
            <a:extLst>
              <a:ext uri="{FF2B5EF4-FFF2-40B4-BE49-F238E27FC236}">
                <a16:creationId xmlns:a16="http://schemas.microsoft.com/office/drawing/2014/main" id="{9310F694-4220-4D49-915C-5EF9E9CD7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868" y="5416825"/>
            <a:ext cx="2291975" cy="68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2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og indhold_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8A9D288E-FE9E-44C8-8107-0308EB870B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894268"/>
            <a:ext cx="10752002" cy="89392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9998" y="2192138"/>
            <a:ext cx="5098911" cy="377159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noProof="0"/>
              <a:t>Brug TAB og Shift + TAB til at skifte tekst- og bulletniveau. Stå på ny linje inden du trykker på TAB. </a:t>
            </a:r>
          </a:p>
          <a:p>
            <a:pPr lvl="1"/>
            <a:r>
              <a:rPr lang="da-DK" noProof="0"/>
              <a:t>Second </a:t>
            </a:r>
            <a:r>
              <a:rPr lang="da-DK" noProof="0" err="1"/>
              <a:t>level</a:t>
            </a:r>
            <a:endParaRPr lang="da-DK" noProof="0"/>
          </a:p>
          <a:p>
            <a:pPr lvl="2"/>
            <a:r>
              <a:rPr lang="da-DK" noProof="0"/>
              <a:t>Third </a:t>
            </a:r>
            <a:r>
              <a:rPr lang="da-DK" noProof="0" err="1"/>
              <a:t>level</a:t>
            </a:r>
            <a:endParaRPr lang="da-DK" noProof="0"/>
          </a:p>
          <a:p>
            <a:pPr lvl="3"/>
            <a:r>
              <a:rPr lang="da-DK" noProof="0" err="1"/>
              <a:t>Fourth</a:t>
            </a:r>
            <a:r>
              <a:rPr lang="da-DK" noProof="0"/>
              <a:t> </a:t>
            </a:r>
            <a:r>
              <a:rPr lang="da-DK" noProof="0" err="1"/>
              <a:t>level</a:t>
            </a:r>
            <a:endParaRPr lang="da-DK" noProof="0"/>
          </a:p>
          <a:p>
            <a:pPr lvl="4"/>
            <a:r>
              <a:rPr lang="da-DK" noProof="0"/>
              <a:t>Fifth </a:t>
            </a:r>
            <a:r>
              <a:rPr lang="da-DK" noProof="0" err="1"/>
              <a:t>level</a:t>
            </a:r>
            <a:endParaRPr lang="da-DK" noProof="0"/>
          </a:p>
        </p:txBody>
      </p:sp>
      <p:sp>
        <p:nvSpPr>
          <p:cNvPr id="4" name="Date_General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‹#›</a:t>
            </a:fld>
            <a:endParaRPr lang="da-DK" noProof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AD77458-A514-2344-BDF2-B3D8F0C6758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368210" y="2192138"/>
            <a:ext cx="5098911" cy="377159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noProof="0"/>
              <a:t>Brug TAB og Shift + TAB til at skifte tekst- og bulletniveau. Stå på ny linje inden du trykker på TAB. </a:t>
            </a:r>
          </a:p>
          <a:p>
            <a:pPr lvl="1"/>
            <a:r>
              <a:rPr lang="da-DK" noProof="0"/>
              <a:t>Second </a:t>
            </a:r>
            <a:r>
              <a:rPr lang="da-DK" noProof="0" err="1"/>
              <a:t>level</a:t>
            </a:r>
            <a:endParaRPr lang="da-DK" noProof="0"/>
          </a:p>
          <a:p>
            <a:pPr lvl="2"/>
            <a:r>
              <a:rPr lang="da-DK" noProof="0"/>
              <a:t>Third </a:t>
            </a:r>
            <a:r>
              <a:rPr lang="da-DK" noProof="0" err="1"/>
              <a:t>level</a:t>
            </a:r>
            <a:endParaRPr lang="da-DK" noProof="0"/>
          </a:p>
          <a:p>
            <a:pPr lvl="3"/>
            <a:r>
              <a:rPr lang="da-DK" noProof="0" err="1"/>
              <a:t>Fourth</a:t>
            </a:r>
            <a:r>
              <a:rPr lang="da-DK" noProof="0"/>
              <a:t> </a:t>
            </a:r>
            <a:r>
              <a:rPr lang="da-DK" noProof="0" err="1"/>
              <a:t>level</a:t>
            </a:r>
            <a:endParaRPr lang="da-DK" noProof="0"/>
          </a:p>
          <a:p>
            <a:pPr lvl="4"/>
            <a:r>
              <a:rPr lang="da-DK" noProof="0"/>
              <a:t>Fifth </a:t>
            </a:r>
            <a:r>
              <a:rPr lang="da-DK" noProof="0" err="1"/>
              <a:t>level</a:t>
            </a:r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220035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2A1B60A-9BD8-4111-E16B-76C46579D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B83E62E-7199-A147-EAF5-66CF7E957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9624F68-F09C-B33C-1AC5-1C8B92F406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E5B506-91E0-4AF7-8898-FED256D8419F}" type="datetimeFigureOut">
              <a:rPr lang="da-DK" smtClean="0"/>
              <a:t>25-08-2026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65093C9-3206-99E1-DFCA-D742983FD6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23E0801-B813-00E3-42AE-61A898FED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E304A9-E446-43E2-8071-30154889B28E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7070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2.pn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8.png"/><Relationship Id="rId5" Type="http://schemas.openxmlformats.org/officeDocument/2006/relationships/image" Target="../media/image107.svg"/><Relationship Id="rId4" Type="http://schemas.openxmlformats.org/officeDocument/2006/relationships/image" Target="../media/image106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1.jpeg"/><Relationship Id="rId4" Type="http://schemas.openxmlformats.org/officeDocument/2006/relationships/image" Target="../media/image11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concito.dk/udgivelser/parkering-byer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11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DB5B96A-C291-A12F-BF69-3C9047B30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latin typeface="Arial Narrow" panose="020B0606020202030204" pitchFamily="34" charset="0"/>
              </a:rPr>
              <a:t>Kampen om pladsen i byen </a:t>
            </a:r>
            <a:endParaRPr lang="da-DK" dirty="0">
              <a:latin typeface="Arial Narrow" panose="020B0606020202030204" pitchFamily="34" charset="0"/>
            </a:endParaRP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B52C6FA-E61A-FBB0-3B24-CA257BF789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>
                <a:latin typeface="Arial Narrow" panose="020B0606020202030204" pitchFamily="34" charset="0"/>
              </a:rPr>
              <a:t>Jens Rex</a:t>
            </a:r>
          </a:p>
          <a:p>
            <a:r>
              <a:rPr lang="da-DK" dirty="0">
                <a:latin typeface="Arial Narrow" panose="020B0606020202030204" pitchFamily="34" charset="0"/>
              </a:rPr>
              <a:t>Stadsarkitekt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360F6EDA-7491-E4D1-1ADB-87670F1191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>
                <a:latin typeface="Arial Narrow" panose="020B0606020202030204" pitchFamily="34" charset="0"/>
              </a:rPr>
              <a:t>Maria Quvang Harck Vestergaard  Afdelingsleder for landskab, mobilitet og klimatilpasning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756A2C55-FB28-F640-F346-88C0EFE25E7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628252"/>
            <a:ext cx="5157787" cy="3438233"/>
          </a:xfrm>
          <a:prstGeom prst="rect">
            <a:avLst/>
          </a:prstGeom>
        </p:spPr>
      </p:pic>
      <p:pic>
        <p:nvPicPr>
          <p:cNvPr id="10" name="Pladsholder til indhold 4">
            <a:extLst>
              <a:ext uri="{FF2B5EF4-FFF2-40B4-BE49-F238E27FC236}">
                <a16:creationId xmlns:a16="http://schemas.microsoft.com/office/drawing/2014/main" id="{19F06CCC-8B32-A02F-0196-40B4AC8EE6B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19255"/>
            <a:ext cx="5183188" cy="345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74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CB60AC-41C4-2B16-7600-5B13CD919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732EA64-2194-DF1C-3550-8DAA9219F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BD9D343-9410-B11E-6E32-A6359EEC9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063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F44889-DEB3-1889-E63A-162DE70FB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da-DK" dirty="0"/>
              <a:t>Program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509CE806-3835-A98E-6112-E851CB13F5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807693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22329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8FA84D-3D95-6B63-DEE3-EBF6214E36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82283"/>
            <a:ext cx="9144000" cy="761301"/>
          </a:xfrm>
        </p:spPr>
        <p:txBody>
          <a:bodyPr>
            <a:normAutofit fontScale="90000"/>
          </a:bodyPr>
          <a:lstStyle/>
          <a:p>
            <a:r>
              <a:rPr lang="da-DK">
                <a:latin typeface="Aptos Black" panose="020F0502020204030204" pitchFamily="34" charset="0"/>
              </a:rPr>
              <a:t>The </a:t>
            </a:r>
            <a:r>
              <a:rPr lang="da-DK" err="1">
                <a:latin typeface="Aptos Black" panose="020F0502020204030204" pitchFamily="34" charset="0"/>
              </a:rPr>
              <a:t>Rant</a:t>
            </a:r>
            <a:endParaRPr lang="da-DK">
              <a:latin typeface="Aptos Black" panose="020F0502020204030204" pitchFamily="34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F354F3A5-D5ED-9170-25FF-113B830A1CCD}"/>
              </a:ext>
            </a:extLst>
          </p:cNvPr>
          <p:cNvSpPr txBox="1">
            <a:spLocks/>
          </p:cNvSpPr>
          <p:nvPr/>
        </p:nvSpPr>
        <p:spPr>
          <a:xfrm>
            <a:off x="-412328" y="913646"/>
            <a:ext cx="4661358" cy="3299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da-DK" sz="1400">
                <a:latin typeface="+mn-lt"/>
              </a:rPr>
              <a:t>Stadsarkitekt Jens Rex Christensen – Trafikdage 2026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339AFA40-B117-5F31-77A1-80005934E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3584"/>
            <a:ext cx="12192000" cy="68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60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806A4EC-35A7-0C15-6C0A-062EAE5EF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07272"/>
            <a:ext cx="12192000" cy="860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98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783A73AE-3580-CDE1-8A9B-968450156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8228" y="0"/>
            <a:ext cx="12470228" cy="707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765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24260EB6-2B66-D5CC-C0C6-6024537C4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2337" y="0"/>
            <a:ext cx="11264285" cy="692200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54ED2E9-1E4A-F21F-2789-49719AE60ECE}"/>
              </a:ext>
            </a:extLst>
          </p:cNvPr>
          <p:cNvSpPr txBox="1">
            <a:spLocks/>
          </p:cNvSpPr>
          <p:nvPr/>
        </p:nvSpPr>
        <p:spPr>
          <a:xfrm>
            <a:off x="7440168" y="4103307"/>
            <a:ext cx="4315057" cy="2570870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400" i="1" dirty="0"/>
              <a:t>Men bare rolig Jens – vi har fjernet byggesager og i stedet har du fået Klima, Landskab og MOBILITET</a:t>
            </a:r>
          </a:p>
        </p:txBody>
      </p:sp>
    </p:spTree>
    <p:extLst>
      <p:ext uri="{BB962C8B-B14F-4D97-AF65-F5344CB8AC3E}">
        <p14:creationId xmlns:p14="http://schemas.microsoft.com/office/powerpoint/2010/main" val="60575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Et billede, der indeholder tekst, tegning, kunst, skitse&#10;&#10;Indhold genereret af kunstig intelligens kan være forkert.">
            <a:extLst>
              <a:ext uri="{FF2B5EF4-FFF2-40B4-BE49-F238E27FC236}">
                <a16:creationId xmlns:a16="http://schemas.microsoft.com/office/drawing/2014/main" id="{284A69E3-D74F-DDC3-B991-82A13863B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ladsholder til tekst 4">
            <a:extLst>
              <a:ext uri="{FF2B5EF4-FFF2-40B4-BE49-F238E27FC236}">
                <a16:creationId xmlns:a16="http://schemas.microsoft.com/office/drawing/2014/main" id="{61624BB9-91A5-1DB1-FE37-B3E706C97666}"/>
              </a:ext>
            </a:extLst>
          </p:cNvPr>
          <p:cNvSpPr txBox="1">
            <a:spLocks/>
          </p:cNvSpPr>
          <p:nvPr/>
        </p:nvSpPr>
        <p:spPr>
          <a:xfrm>
            <a:off x="7455014" y="484760"/>
            <a:ext cx="6935684" cy="43877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1950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11188" indent="-1635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b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600"/>
              </a:lnSpc>
              <a:spcBef>
                <a:spcPts val="1800"/>
              </a:spcBef>
              <a:spcAft>
                <a:spcPts val="600"/>
              </a:spcAft>
            </a:pPr>
            <a:r>
              <a:rPr lang="da-DK" sz="2800" b="1" kern="0">
                <a:solidFill>
                  <a:srgbClr val="FFC00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Den Nordjyske Model</a:t>
            </a:r>
            <a:endParaRPr lang="da-DK" sz="2800" kern="0">
              <a:solidFill>
                <a:srgbClr val="FFC000"/>
              </a:solidFill>
              <a:latin typeface="72 Light" panose="020B0303030000000003" pitchFamily="34" charset="0"/>
              <a:ea typeface="Times New Roman" panose="02020603050405020304" pitchFamily="18" charset="0"/>
              <a:cs typeface="72 Light" panose="020B0303030000000003" pitchFamily="34" charset="0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49D27D10-871B-45D7-D49C-82C27798010E}"/>
              </a:ext>
            </a:extLst>
          </p:cNvPr>
          <p:cNvSpPr txBox="1">
            <a:spLocks/>
          </p:cNvSpPr>
          <p:nvPr/>
        </p:nvSpPr>
        <p:spPr>
          <a:xfrm>
            <a:off x="7440168" y="2143565"/>
            <a:ext cx="4315057" cy="2570870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400" i="1" dirty="0"/>
              <a:t>Men bare rolig Jens – vi har fjernet byggesager og i stedet har du fået Klima, Landskab og </a:t>
            </a:r>
            <a:r>
              <a:rPr lang="da-DK" sz="2400" b="1" i="1" u="sng" dirty="0"/>
              <a:t>MOBILITET…</a:t>
            </a:r>
          </a:p>
        </p:txBody>
      </p:sp>
    </p:spTree>
    <p:extLst>
      <p:ext uri="{BB962C8B-B14F-4D97-AF65-F5344CB8AC3E}">
        <p14:creationId xmlns:p14="http://schemas.microsoft.com/office/powerpoint/2010/main" val="3480945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827E159A-D400-AE2A-F87C-0932E33D9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039" y="0"/>
            <a:ext cx="6933271" cy="6858000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CE764B98-5E22-D4E1-F60C-8CDA2C1CB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06774"/>
            <a:ext cx="5870476" cy="331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24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99355-F826-E079-A865-B057FDC17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9B6F657-A649-A848-0195-33785CFD2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10</a:t>
            </a:fld>
            <a:endParaRPr lang="da-DK" noProof="0"/>
          </a:p>
        </p:txBody>
      </p:sp>
      <p:pic>
        <p:nvPicPr>
          <p:cNvPr id="3" name="Billede 2" descr="Et billede, der indeholder skitse, tegning, illustration/afbildning, sort-hvid&#10;&#10;AI-genereret indhold kan være ukorrekt.">
            <a:extLst>
              <a:ext uri="{FF2B5EF4-FFF2-40B4-BE49-F238E27FC236}">
                <a16:creationId xmlns:a16="http://schemas.microsoft.com/office/drawing/2014/main" id="{9AA46080-73D2-6622-BBEE-7E244AB85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58E7F11A-E545-4137-72CB-E589757CA83E}"/>
              </a:ext>
            </a:extLst>
          </p:cNvPr>
          <p:cNvSpPr txBox="1">
            <a:spLocks/>
          </p:cNvSpPr>
          <p:nvPr/>
        </p:nvSpPr>
        <p:spPr>
          <a:xfrm>
            <a:off x="374904" y="146304"/>
            <a:ext cx="9186672" cy="3044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>
                <a:solidFill>
                  <a:schemeClr val="bg1"/>
                </a:solidFill>
                <a:latin typeface="Aptos Black" panose="020F0502020204030204" pitchFamily="34" charset="0"/>
              </a:rPr>
              <a:t>95 % - Visioner og Planlægning</a:t>
            </a:r>
          </a:p>
        </p:txBody>
      </p:sp>
    </p:spTree>
    <p:extLst>
      <p:ext uri="{BB962C8B-B14F-4D97-AF65-F5344CB8AC3E}">
        <p14:creationId xmlns:p14="http://schemas.microsoft.com/office/powerpoint/2010/main" val="3507007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C08942A2-1A2A-C4F7-505C-CAA2162135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80"/>
            <a:ext cx="12192000" cy="6834639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60ED7359-2989-2D29-4B64-15284F18CE34}"/>
              </a:ext>
            </a:extLst>
          </p:cNvPr>
          <p:cNvSpPr txBox="1">
            <a:spLocks/>
          </p:cNvSpPr>
          <p:nvPr/>
        </p:nvSpPr>
        <p:spPr>
          <a:xfrm>
            <a:off x="374904" y="146304"/>
            <a:ext cx="9186672" cy="3044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>
                <a:solidFill>
                  <a:schemeClr val="bg1"/>
                </a:solidFill>
                <a:latin typeface="Aptos Black" panose="020F0502020204030204" pitchFamily="34" charset="0"/>
              </a:rPr>
              <a:t>5 % - RANT</a:t>
            </a: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A5005C19-0002-0486-49A1-F40352D92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05" y="3261014"/>
            <a:ext cx="4059936" cy="153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222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C9111-F6C5-6939-EA08-E2AC8F378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D6F064DB-DCCB-B31B-9128-AEFACFBE8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80"/>
            <a:ext cx="12192000" cy="6834639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141E60C7-2F8E-ED58-03CC-BD64F779EB80}"/>
              </a:ext>
            </a:extLst>
          </p:cNvPr>
          <p:cNvSpPr txBox="1">
            <a:spLocks/>
          </p:cNvSpPr>
          <p:nvPr/>
        </p:nvSpPr>
        <p:spPr>
          <a:xfrm>
            <a:off x="374904" y="146304"/>
            <a:ext cx="9186672" cy="3044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>
                <a:solidFill>
                  <a:schemeClr val="bg1"/>
                </a:solidFill>
                <a:latin typeface="Aptos Black" panose="020F0502020204030204" pitchFamily="34" charset="0"/>
              </a:rPr>
              <a:t>The </a:t>
            </a:r>
            <a:r>
              <a:rPr lang="da-DK" err="1">
                <a:solidFill>
                  <a:schemeClr val="bg1"/>
                </a:solidFill>
                <a:latin typeface="Aptos Black" panose="020F0502020204030204" pitchFamily="34" charset="0"/>
              </a:rPr>
              <a:t>Rant</a:t>
            </a:r>
            <a:r>
              <a:rPr lang="da-DK">
                <a:solidFill>
                  <a:schemeClr val="bg1"/>
                </a:solidFill>
                <a:latin typeface="Aptos Black" panose="020F0502020204030204" pitchFamily="34" charset="0"/>
              </a:rPr>
              <a:t> – 5%</a:t>
            </a:r>
          </a:p>
          <a:p>
            <a:pPr marL="571500" indent="-571500">
              <a:buFontTx/>
              <a:buChar char="-"/>
            </a:pPr>
            <a:r>
              <a:rPr lang="da-DK" sz="2900">
                <a:solidFill>
                  <a:schemeClr val="bg1"/>
                </a:solidFill>
                <a:latin typeface="Aptos Black" panose="020F0502020204030204" pitchFamily="34" charset="0"/>
              </a:rPr>
              <a:t>Parkering</a:t>
            </a:r>
          </a:p>
          <a:p>
            <a:pPr marL="571500" indent="-571500">
              <a:buFontTx/>
              <a:buChar char="-"/>
            </a:pPr>
            <a:r>
              <a:rPr lang="da-DK" sz="2900" err="1">
                <a:solidFill>
                  <a:schemeClr val="bg1"/>
                </a:solidFill>
                <a:latin typeface="Aptos Black" panose="020F0502020204030204" pitchFamily="34" charset="0"/>
              </a:rPr>
              <a:t>Regeltyrani</a:t>
            </a:r>
            <a:r>
              <a:rPr lang="da-DK" sz="2900">
                <a:solidFill>
                  <a:schemeClr val="bg1"/>
                </a:solidFill>
                <a:latin typeface="Aptos Black" panose="020F0502020204030204" pitchFamily="34" charset="0"/>
              </a:rPr>
              <a:t> </a:t>
            </a:r>
            <a:r>
              <a:rPr lang="da-DK" sz="2900" err="1">
                <a:solidFill>
                  <a:schemeClr val="bg1"/>
                </a:solidFill>
                <a:latin typeface="Aptos Black" panose="020F0502020204030204" pitchFamily="34" charset="0"/>
              </a:rPr>
              <a:t>vs</a:t>
            </a:r>
            <a:r>
              <a:rPr lang="da-DK" sz="2900">
                <a:solidFill>
                  <a:schemeClr val="bg1"/>
                </a:solidFill>
                <a:latin typeface="Aptos Black" panose="020F0502020204030204" pitchFamily="34" charset="0"/>
              </a:rPr>
              <a:t> </a:t>
            </a:r>
            <a:r>
              <a:rPr lang="da-DK" sz="2900" err="1">
                <a:solidFill>
                  <a:schemeClr val="bg1"/>
                </a:solidFill>
                <a:latin typeface="Aptos Black" panose="020F0502020204030204" pitchFamily="34" charset="0"/>
              </a:rPr>
              <a:t>best</a:t>
            </a:r>
            <a:r>
              <a:rPr lang="da-DK" sz="2900">
                <a:solidFill>
                  <a:schemeClr val="bg1"/>
                </a:solidFill>
                <a:latin typeface="Aptos Black" panose="020F0502020204030204" pitchFamily="34" charset="0"/>
              </a:rPr>
              <a:t> practice</a:t>
            </a:r>
          </a:p>
          <a:p>
            <a:pPr marL="571500" indent="-571500">
              <a:buFontTx/>
              <a:buChar char="-"/>
            </a:pPr>
            <a:r>
              <a:rPr lang="da-DK" sz="2900">
                <a:solidFill>
                  <a:schemeClr val="bg1"/>
                </a:solidFill>
                <a:latin typeface="Aptos Black" panose="020F0502020204030204" pitchFamily="34" charset="0"/>
              </a:rPr>
              <a:t>Plads til Alle</a:t>
            </a:r>
          </a:p>
          <a:p>
            <a:pPr marL="571500" indent="-571500">
              <a:buFontTx/>
              <a:buChar char="-"/>
            </a:pPr>
            <a:r>
              <a:rPr lang="da-DK" sz="2900">
                <a:solidFill>
                  <a:schemeClr val="bg1"/>
                </a:solidFill>
                <a:latin typeface="Aptos Black" panose="020F0502020204030204" pitchFamily="34" charset="0"/>
              </a:rPr>
              <a:t>Smart i en fart</a:t>
            </a:r>
          </a:p>
        </p:txBody>
      </p:sp>
    </p:spTree>
    <p:extLst>
      <p:ext uri="{BB962C8B-B14F-4D97-AF65-F5344CB8AC3E}">
        <p14:creationId xmlns:p14="http://schemas.microsoft.com/office/powerpoint/2010/main" val="3792176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77A7CC06-1379-A604-250F-4DB38A4EDE64}"/>
              </a:ext>
            </a:extLst>
          </p:cNvPr>
          <p:cNvSpPr txBox="1">
            <a:spLocks/>
          </p:cNvSpPr>
          <p:nvPr/>
        </p:nvSpPr>
        <p:spPr>
          <a:xfrm>
            <a:off x="1524000" y="482283"/>
            <a:ext cx="9144000" cy="761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>
                <a:latin typeface="Aptos Black" panose="020F0502020204030204" pitchFamily="34" charset="0"/>
              </a:rPr>
              <a:t>Parkering</a:t>
            </a: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7FE1BCA7-CE59-B733-190A-1A239DB14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942" y="1866899"/>
            <a:ext cx="3238057" cy="4991100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5FA48B85-CDC0-A707-9527-1CFA519FA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66899"/>
            <a:ext cx="8882559" cy="4979419"/>
          </a:xfrm>
          <a:prstGeom prst="rect">
            <a:avLst/>
          </a:prstGeom>
        </p:spPr>
      </p:pic>
      <p:sp>
        <p:nvSpPr>
          <p:cNvPr id="19" name="Titel 1">
            <a:extLst>
              <a:ext uri="{FF2B5EF4-FFF2-40B4-BE49-F238E27FC236}">
                <a16:creationId xmlns:a16="http://schemas.microsoft.com/office/drawing/2014/main" id="{0ABEDDB2-6A29-53FC-3177-842004F1EAB4}"/>
              </a:ext>
            </a:extLst>
          </p:cNvPr>
          <p:cNvSpPr txBox="1">
            <a:spLocks/>
          </p:cNvSpPr>
          <p:nvPr/>
        </p:nvSpPr>
        <p:spPr>
          <a:xfrm>
            <a:off x="3765321" y="1060334"/>
            <a:ext cx="4661358" cy="5490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1400">
                <a:latin typeface="+mn-lt"/>
              </a:rPr>
              <a:t>Et godt sted at starte – i håb om at jeg falder ned igen, og vi hilser pænt på hinanden næste gang vi ses</a:t>
            </a:r>
          </a:p>
        </p:txBody>
      </p:sp>
    </p:spTree>
    <p:extLst>
      <p:ext uri="{BB962C8B-B14F-4D97-AF65-F5344CB8AC3E}">
        <p14:creationId xmlns:p14="http://schemas.microsoft.com/office/powerpoint/2010/main" val="3207593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13E95DFF-8CFB-063D-4794-7BD0542C7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177" y="-100196"/>
            <a:ext cx="9459645" cy="2619741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14643AE8-CD59-5D90-6203-CA681E5CB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778" y="2619097"/>
            <a:ext cx="5153744" cy="3982006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D745DB4F-4DA3-9FA8-8F62-0F4C81116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9123" y="2619097"/>
            <a:ext cx="4966627" cy="4075181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5C24E21F-E4CD-6412-7C12-19E9C85A81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2731" y="1801422"/>
            <a:ext cx="5677692" cy="1800476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93398A43-D347-F23C-9398-6FB4F35700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62" y="4952240"/>
            <a:ext cx="4043788" cy="1582076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334CBB40-FA6A-35C4-1A82-9566CE8F12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8974" y="5559896"/>
            <a:ext cx="5120047" cy="1134382"/>
          </a:xfrm>
          <a:prstGeom prst="rect">
            <a:avLst/>
          </a:prstGeom>
        </p:spPr>
      </p:pic>
      <p:sp>
        <p:nvSpPr>
          <p:cNvPr id="21" name="Titel 1">
            <a:extLst>
              <a:ext uri="{FF2B5EF4-FFF2-40B4-BE49-F238E27FC236}">
                <a16:creationId xmlns:a16="http://schemas.microsoft.com/office/drawing/2014/main" id="{CFA7CBD9-3FF7-8111-CF08-CA6DF79BBEC1}"/>
              </a:ext>
            </a:extLst>
          </p:cNvPr>
          <p:cNvSpPr txBox="1">
            <a:spLocks/>
          </p:cNvSpPr>
          <p:nvPr/>
        </p:nvSpPr>
        <p:spPr>
          <a:xfrm>
            <a:off x="4303843" y="56518"/>
            <a:ext cx="4661358" cy="5490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1400" i="1">
                <a:latin typeface="+mn-lt"/>
              </a:rPr>
              <a:t>For 14 dage siden…</a:t>
            </a:r>
          </a:p>
        </p:txBody>
      </p:sp>
    </p:spTree>
    <p:extLst>
      <p:ext uri="{BB962C8B-B14F-4D97-AF65-F5344CB8AC3E}">
        <p14:creationId xmlns:p14="http://schemas.microsoft.com/office/powerpoint/2010/main" val="1120403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8E4C3B74-ADDA-1B9C-3E8C-08E705886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725" y="2385681"/>
            <a:ext cx="3162741" cy="4753638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016D59B0-8D40-CE3F-A9A8-CB50A9EAF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437" y="2566709"/>
            <a:ext cx="3048425" cy="3991532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10508EDC-971B-ADE8-2CF1-391470B00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862" y="2566709"/>
            <a:ext cx="3181794" cy="3991532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146900A1-D7F4-5A2F-99C7-0404130860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3924" y="2276156"/>
            <a:ext cx="3029373" cy="4572638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0789CE80-2C8D-C5B6-D1E9-D1CD33584EC7}"/>
              </a:ext>
            </a:extLst>
          </p:cNvPr>
          <p:cNvSpPr txBox="1">
            <a:spLocks/>
          </p:cNvSpPr>
          <p:nvPr/>
        </p:nvSpPr>
        <p:spPr>
          <a:xfrm>
            <a:off x="1524000" y="482283"/>
            <a:ext cx="9144000" cy="761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>
                <a:latin typeface="Aptos Black" panose="020F0502020204030204" pitchFamily="34" charset="0"/>
              </a:rPr>
              <a:t>Månederne forinden…</a:t>
            </a:r>
          </a:p>
        </p:txBody>
      </p:sp>
    </p:spTree>
    <p:extLst>
      <p:ext uri="{BB962C8B-B14F-4D97-AF65-F5344CB8AC3E}">
        <p14:creationId xmlns:p14="http://schemas.microsoft.com/office/powerpoint/2010/main" val="3569645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43E31535-F412-5147-ACB7-DCE5E104B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408" y="4457365"/>
            <a:ext cx="9440592" cy="2400635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0E724674-370D-4CB1-26D2-8927AE61B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00" y="134104"/>
            <a:ext cx="5372100" cy="4323261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4D03F245-56A2-3587-5CB8-A867E73C9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650" y="134104"/>
            <a:ext cx="5656267" cy="4323261"/>
          </a:xfrm>
          <a:prstGeom prst="rect">
            <a:avLst/>
          </a:prstGeom>
        </p:spPr>
      </p:pic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D9D10E89-DDC4-F424-A677-72A76F5F2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5834888"/>
            <a:ext cx="2491740" cy="584200"/>
          </a:xfrm>
        </p:spPr>
        <p:txBody>
          <a:bodyPr>
            <a:normAutofit fontScale="92500" lnSpcReduction="20000"/>
          </a:bodyPr>
          <a:lstStyle/>
          <a:p>
            <a:pPr marL="201812" lvl="1" indent="0">
              <a:buNone/>
            </a:pPr>
            <a:r>
              <a:rPr lang="da-DK">
                <a:highlight>
                  <a:srgbClr val="FFFF00"/>
                </a:highlight>
              </a:rPr>
              <a:t>81 ‘oplagte’ = 6 Realiserede</a:t>
            </a:r>
          </a:p>
        </p:txBody>
      </p:sp>
    </p:spTree>
    <p:extLst>
      <p:ext uri="{BB962C8B-B14F-4D97-AF65-F5344CB8AC3E}">
        <p14:creationId xmlns:p14="http://schemas.microsoft.com/office/powerpoint/2010/main" val="1048966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F86C1B3A-A4A2-21C0-02A0-4E2C7758D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/>
              <a:t>FUNFACT</a:t>
            </a:r>
            <a:r>
              <a:rPr lang="da-DK"/>
              <a:t> Der kommer ikke kun flere – bilerne har også vokseværk</a:t>
            </a:r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AB1823D8-08CB-DCB3-A0F9-7BC4CC743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01812" lvl="1" indent="0">
              <a:buNone/>
            </a:pPr>
            <a:r>
              <a:rPr lang="da-DK"/>
              <a:t>På ti år (2015-2025) er gennemsnitsstørrelsen for nye biler på de danske veje vokset med 8,8 procent i længden og 6,3 procent i bredden – svarende til </a:t>
            </a:r>
            <a:r>
              <a:rPr lang="da-DK" b="1"/>
              <a:t>36 cm i længden og 11 centimeter i bredden</a:t>
            </a:r>
            <a:r>
              <a:rPr lang="da-DK"/>
              <a:t>.</a:t>
            </a:r>
          </a:p>
          <a:p>
            <a:pPr marL="201812" lvl="1" indent="0">
              <a:buNone/>
            </a:pPr>
            <a:endParaRPr lang="da-DK"/>
          </a:p>
          <a:p>
            <a:endParaRPr lang="da-DK"/>
          </a:p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5D62483-4C13-CE2E-5DD8-855CF56BB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17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DE89E5B-61B6-A755-0BFC-6E00D409D91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911975"/>
            <a:ext cx="0" cy="0"/>
          </a:xfrm>
          <a:prstGeom prst="rect">
            <a:avLst/>
          </a:prstGeom>
        </p:spPr>
        <p:txBody>
          <a:bodyPr/>
          <a:lstStyle/>
          <a:p>
            <a:r>
              <a:rPr lang="da-DK"/>
              <a:t>Sidehoved</a:t>
            </a:r>
          </a:p>
        </p:txBody>
      </p:sp>
      <p:pic>
        <p:nvPicPr>
          <p:cNvPr id="2050" name="Picture 2" descr="Scientifically Proven: How Big Will Cars Grow By 2050?| Vertu">
            <a:extLst>
              <a:ext uri="{FF2B5EF4-FFF2-40B4-BE49-F238E27FC236}">
                <a16:creationId xmlns:a16="http://schemas.microsoft.com/office/drawing/2014/main" id="{2E575147-7A9A-1BD6-A2C1-A4E1FFA7E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" t="6631" r="4812" b="17447"/>
          <a:stretch>
            <a:fillRect/>
          </a:stretch>
        </p:blipFill>
        <p:spPr bwMode="auto">
          <a:xfrm>
            <a:off x="293076" y="3059723"/>
            <a:ext cx="5140721" cy="358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(Image)">
            <a:extLst>
              <a:ext uri="{FF2B5EF4-FFF2-40B4-BE49-F238E27FC236}">
                <a16:creationId xmlns:a16="http://schemas.microsoft.com/office/drawing/2014/main" id="{2420E742-291A-51F7-05FB-85A2F2FF34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2" t="6617" r="6228" b="18758"/>
          <a:stretch>
            <a:fillRect/>
          </a:stretch>
        </p:blipFill>
        <p:spPr bwMode="auto">
          <a:xfrm>
            <a:off x="6335351" y="2944377"/>
            <a:ext cx="5140722" cy="370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00900E5A-9815-774B-4DF2-4F1AFAB8228B}"/>
              </a:ext>
            </a:extLst>
          </p:cNvPr>
          <p:cNvSpPr/>
          <p:nvPr/>
        </p:nvSpPr>
        <p:spPr>
          <a:xfrm>
            <a:off x="133350" y="5343525"/>
            <a:ext cx="3495675" cy="1487792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 err="1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23D0502-E8A4-576A-1F4F-E2DC91DF2750}"/>
              </a:ext>
            </a:extLst>
          </p:cNvPr>
          <p:cNvSpPr/>
          <p:nvPr/>
        </p:nvSpPr>
        <p:spPr>
          <a:xfrm>
            <a:off x="6230524" y="5343525"/>
            <a:ext cx="3495675" cy="1487792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 err="1"/>
          </a:p>
        </p:txBody>
      </p:sp>
    </p:spTree>
    <p:extLst>
      <p:ext uri="{BB962C8B-B14F-4D97-AF65-F5344CB8AC3E}">
        <p14:creationId xmlns:p14="http://schemas.microsoft.com/office/powerpoint/2010/main" val="3218986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8">
            <a:extLst>
              <a:ext uri="{FF2B5EF4-FFF2-40B4-BE49-F238E27FC236}">
                <a16:creationId xmlns:a16="http://schemas.microsoft.com/office/drawing/2014/main" id="{E06DF916-9370-0CF3-AD89-F36C04F96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8" y="894268"/>
            <a:ext cx="10752002" cy="893928"/>
          </a:xfrm>
        </p:spPr>
        <p:txBody>
          <a:bodyPr/>
          <a:lstStyle/>
          <a:p>
            <a:r>
              <a:rPr lang="da-DK" b="1"/>
              <a:t>Hvad er forskellen på en Vestjyde og en Nordjyde?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28451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43482-BB36-6B73-DD5A-57A7020A1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8">
            <a:extLst>
              <a:ext uri="{FF2B5EF4-FFF2-40B4-BE49-F238E27FC236}">
                <a16:creationId xmlns:a16="http://schemas.microsoft.com/office/drawing/2014/main" id="{272C8D86-FC6B-C896-10B1-88470ACE4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8" y="894268"/>
            <a:ext cx="10752002" cy="893928"/>
          </a:xfrm>
        </p:spPr>
        <p:txBody>
          <a:bodyPr/>
          <a:lstStyle/>
          <a:p>
            <a:r>
              <a:rPr lang="da-DK" b="1"/>
              <a:t>Hvad er forskellen på en Vestjyde og en Nordjyde?</a:t>
            </a:r>
            <a:endParaRPr lang="da-DK"/>
          </a:p>
        </p:txBody>
      </p:sp>
      <p:sp>
        <p:nvSpPr>
          <p:cNvPr id="2" name="Titel 8">
            <a:extLst>
              <a:ext uri="{FF2B5EF4-FFF2-40B4-BE49-F238E27FC236}">
                <a16:creationId xmlns:a16="http://schemas.microsoft.com/office/drawing/2014/main" id="{AA37036C-46A2-B7CA-89A7-5398F4C0CB0C}"/>
              </a:ext>
            </a:extLst>
          </p:cNvPr>
          <p:cNvSpPr txBox="1">
            <a:spLocks/>
          </p:cNvSpPr>
          <p:nvPr/>
        </p:nvSpPr>
        <p:spPr>
          <a:xfrm>
            <a:off x="719998" y="2535072"/>
            <a:ext cx="10752002" cy="89392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V</a:t>
            </a:r>
            <a:r>
              <a:rPr lang="da-DK" b="1" err="1"/>
              <a:t>estjyden</a:t>
            </a:r>
            <a:r>
              <a:rPr lang="da-DK" b="1"/>
              <a:t> </a:t>
            </a:r>
            <a:r>
              <a:rPr lang="da-DK" b="1" err="1"/>
              <a:t>spør</a:t>
            </a:r>
            <a:r>
              <a:rPr lang="da-DK" b="1"/>
              <a:t>’: </a:t>
            </a:r>
            <a:r>
              <a:rPr lang="da-DK" b="1" err="1"/>
              <a:t>wa</a:t>
            </a:r>
            <a:r>
              <a:rPr lang="da-DK" b="1"/>
              <a:t> kost det?</a:t>
            </a:r>
            <a:endParaRPr lang="da-DK"/>
          </a:p>
        </p:txBody>
      </p:sp>
      <p:sp>
        <p:nvSpPr>
          <p:cNvPr id="5" name="Titel 8">
            <a:extLst>
              <a:ext uri="{FF2B5EF4-FFF2-40B4-BE49-F238E27FC236}">
                <a16:creationId xmlns:a16="http://schemas.microsoft.com/office/drawing/2014/main" id="{78FE856E-3F2B-4893-DAFA-90CC0F1D26A9}"/>
              </a:ext>
            </a:extLst>
          </p:cNvPr>
          <p:cNvSpPr txBox="1">
            <a:spLocks/>
          </p:cNvSpPr>
          <p:nvPr/>
        </p:nvSpPr>
        <p:spPr>
          <a:xfrm>
            <a:off x="719998" y="3354984"/>
            <a:ext cx="10752002" cy="89392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err="1"/>
              <a:t>Nordjyden</a:t>
            </a:r>
            <a:r>
              <a:rPr lang="da-DK" b="1"/>
              <a:t> </a:t>
            </a:r>
            <a:r>
              <a:rPr lang="da-DK" b="1" err="1"/>
              <a:t>spør</a:t>
            </a:r>
            <a:r>
              <a:rPr lang="da-DK" b="1"/>
              <a:t>’: koster e </a:t>
            </a:r>
            <a:r>
              <a:rPr lang="da-DK" b="1" err="1"/>
              <a:t>nowet</a:t>
            </a:r>
            <a:r>
              <a:rPr lang="da-DK" b="1"/>
              <a:t>?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6666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1F806039-27CD-1197-D401-3EC5ADFCF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967" y="70969"/>
            <a:ext cx="9612066" cy="671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025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C9BC7E69-C4F5-CD8A-608B-906141E1A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80"/>
            <a:ext cx="12192000" cy="68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68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ort over betalingsparkering i Aalborg 2026">
            <a:extLst>
              <a:ext uri="{FF2B5EF4-FFF2-40B4-BE49-F238E27FC236}">
                <a16:creationId xmlns:a16="http://schemas.microsoft.com/office/drawing/2014/main" id="{48658834-EDF6-B005-F770-02C6A65AB7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" y="-1221"/>
            <a:ext cx="11093428" cy="6859010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3CEAB28C-C857-6E6D-CCD9-7A7E38432394}"/>
              </a:ext>
            </a:extLst>
          </p:cNvPr>
          <p:cNvSpPr txBox="1">
            <a:spLocks/>
          </p:cNvSpPr>
          <p:nvPr/>
        </p:nvSpPr>
        <p:spPr>
          <a:xfrm>
            <a:off x="9409847" y="3692516"/>
            <a:ext cx="2780767" cy="14634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buFont typeface="Arial"/>
              <a:buChar char="•"/>
            </a:pPr>
            <a:r>
              <a:rPr lang="da-DK" sz="1600">
                <a:ea typeface="+mj-lt"/>
                <a:cs typeface="+mj-lt"/>
              </a:rPr>
              <a:t>Rød takstzone: 18 kroner per time.</a:t>
            </a:r>
            <a:endParaRPr lang="en-US"/>
          </a:p>
          <a:p>
            <a:pPr marL="285750" indent="-285750" algn="l">
              <a:buFont typeface="Arial"/>
              <a:buChar char="•"/>
            </a:pPr>
            <a:r>
              <a:rPr lang="da-DK" sz="1600">
                <a:ea typeface="+mj-lt"/>
                <a:cs typeface="+mj-lt"/>
              </a:rPr>
              <a:t>Gul takstzone: 11 kroner per time og højst 52 kroner per dag.</a:t>
            </a:r>
            <a:endParaRPr lang="da-DK"/>
          </a:p>
          <a:p>
            <a:pPr marL="285750" indent="-285750" algn="l">
              <a:buFont typeface="Arial"/>
              <a:buChar char="•"/>
            </a:pPr>
            <a:r>
              <a:rPr lang="da-DK" sz="1600">
                <a:ea typeface="+mj-lt"/>
                <a:cs typeface="+mj-lt"/>
              </a:rPr>
              <a:t>Grøn takstzone: 8 kroner per time og højst 41 kroner per dag.</a:t>
            </a:r>
            <a:endParaRPr lang="da-DK"/>
          </a:p>
          <a:p>
            <a:pPr algn="l"/>
            <a:endParaRPr lang="da-DK" sz="1600" i="1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88485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C9A42F87-02AE-25A7-9A89-A1BB21437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80"/>
            <a:ext cx="12192000" cy="6834639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060D3386-06A2-1A43-CDFB-7E28F32A2BAD}"/>
              </a:ext>
            </a:extLst>
          </p:cNvPr>
          <p:cNvSpPr txBox="1"/>
          <p:nvPr/>
        </p:nvSpPr>
        <p:spPr>
          <a:xfrm>
            <a:off x="3047238" y="3244334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02747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1">
            <a:extLst>
              <a:ext uri="{FF2B5EF4-FFF2-40B4-BE49-F238E27FC236}">
                <a16:creationId xmlns:a16="http://schemas.microsoft.com/office/drawing/2014/main" id="{6260790A-3403-73C4-F124-C9F2A85D109D}"/>
              </a:ext>
            </a:extLst>
          </p:cNvPr>
          <p:cNvSpPr txBox="1">
            <a:spLocks/>
          </p:cNvSpPr>
          <p:nvPr/>
        </p:nvSpPr>
        <p:spPr>
          <a:xfrm>
            <a:off x="220267" y="397164"/>
            <a:ext cx="8000865" cy="6865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8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1762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11188" indent="-1635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b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da-DK">
                <a:latin typeface="Arial"/>
                <a:cs typeface="Arial"/>
              </a:rPr>
              <a:t>FUNFACT Kan omsætningen måske lige frem vokse?</a:t>
            </a:r>
            <a:endParaRPr lang="da-DK"/>
          </a:p>
        </p:txBody>
      </p:sp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AEA57E21-D1CC-760D-9C1F-F65EFE7EED0A}"/>
              </a:ext>
            </a:extLst>
          </p:cNvPr>
          <p:cNvSpPr txBox="1">
            <a:spLocks/>
          </p:cNvSpPr>
          <p:nvPr/>
        </p:nvSpPr>
        <p:spPr>
          <a:xfrm>
            <a:off x="501254" y="1320799"/>
            <a:ext cx="3872640" cy="387773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1950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1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11188" indent="-1635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b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da-DK" sz="1800">
                <a:latin typeface="Arial"/>
                <a:cs typeface="Arial"/>
              </a:rPr>
              <a:t>Budolfi Plads</a:t>
            </a:r>
            <a:endParaRPr lang="da-DK" sz="1800">
              <a:solidFill>
                <a:srgbClr val="000000"/>
              </a:solidFill>
              <a:latin typeface="Inter Light"/>
            </a:endParaRPr>
          </a:p>
          <a:p>
            <a:r>
              <a:rPr lang="da-DK" sz="1800">
                <a:solidFill>
                  <a:srgbClr val="000000"/>
                </a:solidFill>
                <a:latin typeface="Inter Light"/>
              </a:rPr>
              <a:t>”</a:t>
            </a:r>
            <a:r>
              <a:rPr lang="da-DK" sz="1800" b="0" i="0" u="none" strike="noStrike" baseline="0">
                <a:solidFill>
                  <a:srgbClr val="000000"/>
                </a:solidFill>
                <a:latin typeface="Inter Light"/>
              </a:rPr>
              <a:t>Med høj tilgængelighed for biler, cykler og fodgængere er Budolfi Plads også blevet et vigtigt knudepunkt for turen til den centrale del af Aalborg. </a:t>
            </a:r>
          </a:p>
          <a:p>
            <a:endParaRPr lang="da-DK" sz="1800">
              <a:solidFill>
                <a:srgbClr val="000000"/>
              </a:solidFill>
              <a:latin typeface="Inter Light"/>
            </a:endParaRPr>
          </a:p>
          <a:p>
            <a:r>
              <a:rPr lang="da-DK" sz="1800" b="0" i="0" u="none" strike="noStrike" baseline="0">
                <a:solidFill>
                  <a:srgbClr val="000000"/>
                </a:solidFill>
                <a:latin typeface="Inter Light"/>
              </a:rPr>
              <a:t>Det vurderes, at der er betydelige muligheder for at markedsføre og udvikle fortællingen om Budolfi Plads endnu mere - eksempelvis ved at inddrage de historiske elementer endnu mere”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CD42C5A4-FC95-1C39-805A-E0F3CF7E6C82}"/>
              </a:ext>
            </a:extLst>
          </p:cNvPr>
          <p:cNvSpPr/>
          <p:nvPr/>
        </p:nvSpPr>
        <p:spPr>
          <a:xfrm>
            <a:off x="9472478" y="198119"/>
            <a:ext cx="2218267" cy="2218267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 err="1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240F32F9-A46C-BF56-92E7-2C57785D336F}"/>
              </a:ext>
            </a:extLst>
          </p:cNvPr>
          <p:cNvSpPr txBox="1"/>
          <p:nvPr/>
        </p:nvSpPr>
        <p:spPr>
          <a:xfrm>
            <a:off x="9579172" y="646388"/>
            <a:ext cx="2004878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1400"/>
              <a:t>Udklip fra Plan22+ projektet </a:t>
            </a:r>
          </a:p>
          <a:p>
            <a:pPr algn="ctr"/>
            <a:r>
              <a:rPr lang="da-DK" sz="1400" b="1"/>
              <a:t>Grøn mobilitet og levende handelsgader </a:t>
            </a:r>
          </a:p>
          <a:p>
            <a:pPr algn="ctr"/>
            <a:r>
              <a:rPr lang="da-DK" sz="1400"/>
              <a:t>i Aarhus og Aalborg </a:t>
            </a:r>
          </a:p>
          <a:p>
            <a:pPr algn="ctr"/>
            <a:r>
              <a:rPr lang="da-DK" sz="1400"/>
              <a:t>som er under udarbejdelse</a:t>
            </a:r>
          </a:p>
        </p:txBody>
      </p:sp>
      <p:pic>
        <p:nvPicPr>
          <p:cNvPr id="8" name="Billede 7" descr="Et billede, der indeholder tekst, Font/skrifttype, skærmbillede, information&#10;&#10;Automatisk genereret beskrivelse">
            <a:extLst>
              <a:ext uri="{FF2B5EF4-FFF2-40B4-BE49-F238E27FC236}">
                <a16:creationId xmlns:a16="http://schemas.microsoft.com/office/drawing/2014/main" id="{FB30B705-8FED-7AEC-DCE8-980F83FE7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681" y="1239015"/>
            <a:ext cx="4743450" cy="1771650"/>
          </a:xfrm>
          <a:prstGeom prst="rect">
            <a:avLst/>
          </a:prstGeom>
        </p:spPr>
      </p:pic>
      <p:pic>
        <p:nvPicPr>
          <p:cNvPr id="11" name="Billede 10" descr="Et billede, der indeholder tekst, Font/skrifttype, skærmbillede&#10;&#10;Automatisk genereret beskrivelse">
            <a:extLst>
              <a:ext uri="{FF2B5EF4-FFF2-40B4-BE49-F238E27FC236}">
                <a16:creationId xmlns:a16="http://schemas.microsoft.com/office/drawing/2014/main" id="{15001C3D-ED8D-B9E8-486B-3CC024BF5D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67"/>
          <a:stretch/>
        </p:blipFill>
        <p:spPr>
          <a:xfrm>
            <a:off x="234120" y="4349303"/>
            <a:ext cx="3787548" cy="1856762"/>
          </a:xfrm>
          <a:prstGeom prst="rect">
            <a:avLst/>
          </a:prstGeom>
        </p:spPr>
      </p:pic>
      <p:pic>
        <p:nvPicPr>
          <p:cNvPr id="9" name="Billede 8" descr="Et billede, der indeholder tekst, skærmbillede, Font/skrifttype, design&#10;&#10;Automatisk genereret beskrivelse">
            <a:extLst>
              <a:ext uri="{FF2B5EF4-FFF2-40B4-BE49-F238E27FC236}">
                <a16:creationId xmlns:a16="http://schemas.microsoft.com/office/drawing/2014/main" id="{24F6B638-E12E-54D0-BA9D-3CBA413E54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802" y="3958165"/>
            <a:ext cx="7543800" cy="2247900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5F7623B8-8189-B1D6-5261-CF711D48BCE2}"/>
              </a:ext>
            </a:extLst>
          </p:cNvPr>
          <p:cNvSpPr txBox="1">
            <a:spLocks/>
          </p:cNvSpPr>
          <p:nvPr/>
        </p:nvSpPr>
        <p:spPr>
          <a:xfrm>
            <a:off x="5210072" y="3089381"/>
            <a:ext cx="5168367" cy="5490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1600" i="1">
                <a:latin typeface="+mn-lt"/>
              </a:rPr>
              <a:t>Vi snakker ikke længere om de nedlagte 100 P-pladser…</a:t>
            </a:r>
          </a:p>
        </p:txBody>
      </p:sp>
    </p:spTree>
    <p:extLst>
      <p:ext uri="{BB962C8B-B14F-4D97-AF65-F5344CB8AC3E}">
        <p14:creationId xmlns:p14="http://schemas.microsoft.com/office/powerpoint/2010/main" val="2134651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3E5BD-199B-4D6F-3A97-4582D696D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maleri, tegning, vand, skitse&#10;&#10;Indhold genereret af kunstig intelligens kan være forkert.">
            <a:extLst>
              <a:ext uri="{FF2B5EF4-FFF2-40B4-BE49-F238E27FC236}">
                <a16:creationId xmlns:a16="http://schemas.microsoft.com/office/drawing/2014/main" id="{45633A9C-8A33-9F2B-1B2F-73105EB89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8746EC33-9464-AC6E-F327-216E8949DF29}"/>
              </a:ext>
            </a:extLst>
          </p:cNvPr>
          <p:cNvSpPr txBox="1">
            <a:spLocks/>
          </p:cNvSpPr>
          <p:nvPr/>
        </p:nvSpPr>
        <p:spPr>
          <a:xfrm>
            <a:off x="2313501" y="4260436"/>
            <a:ext cx="7912048" cy="1696241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rmAutofit fontScale="70000" lnSpcReduction="20000"/>
          </a:bodyPr>
          <a:lstStyle>
            <a:lvl1pPr marL="85725" indent="0"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11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a-DK" sz="8000"/>
              <a:t>Klima</a:t>
            </a:r>
            <a:r>
              <a:rPr lang="da-DK" sz="8000">
                <a:latin typeface="72 Black" panose="020B0A04030603020204" pitchFamily="34" charset="0"/>
                <a:cs typeface="72 Black" panose="020B0A04030603020204" pitchFamily="34" charset="0"/>
              </a:rPr>
              <a:t>tilpasning &amp; </a:t>
            </a:r>
            <a:r>
              <a:rPr lang="da-DK" sz="8000" b="0" i="1">
                <a:latin typeface="72 Black" panose="020B0A04030603020204" pitchFamily="34" charset="0"/>
                <a:cs typeface="72 Black" panose="020B0A04030603020204" pitchFamily="34" charset="0"/>
              </a:rPr>
              <a:t>For</a:t>
            </a:r>
            <a:r>
              <a:rPr lang="da-DK" sz="8000">
                <a:latin typeface="72 Black" panose="020B0A04030603020204" pitchFamily="34" charset="0"/>
                <a:cs typeface="72 Black" panose="020B0A04030603020204" pitchFamily="34" charset="0"/>
              </a:rPr>
              <a:t>tætning hænger sammen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F0128712-B4DB-1BF5-9263-E0D0511DD77A}"/>
              </a:ext>
            </a:extLst>
          </p:cNvPr>
          <p:cNvSpPr txBox="1">
            <a:spLocks/>
          </p:cNvSpPr>
          <p:nvPr/>
        </p:nvSpPr>
        <p:spPr>
          <a:xfrm>
            <a:off x="482625" y="164222"/>
            <a:ext cx="4661358" cy="5490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1600">
                <a:latin typeface="+mn-lt"/>
              </a:rPr>
              <a:t>Nu bevæger vi os lidt over i ‘Plads til Alle’</a:t>
            </a:r>
          </a:p>
        </p:txBody>
      </p:sp>
    </p:spTree>
    <p:extLst>
      <p:ext uri="{BB962C8B-B14F-4D97-AF65-F5344CB8AC3E}">
        <p14:creationId xmlns:p14="http://schemas.microsoft.com/office/powerpoint/2010/main" val="16388989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B965237-8D13-7B7B-F7FB-23C48C3F1A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80"/>
            <a:ext cx="12192000" cy="6834639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8BDAE48F-CE98-3041-85A3-96BF67235556}"/>
              </a:ext>
            </a:extLst>
          </p:cNvPr>
          <p:cNvSpPr txBox="1">
            <a:spLocks/>
          </p:cNvSpPr>
          <p:nvPr/>
        </p:nvSpPr>
        <p:spPr>
          <a:xfrm>
            <a:off x="2313501" y="3428999"/>
            <a:ext cx="7912048" cy="1696241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rmAutofit fontScale="55000" lnSpcReduction="20000"/>
          </a:bodyPr>
          <a:lstStyle>
            <a:lvl1pPr marL="85725" indent="0"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11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a-DK" sz="8000"/>
              <a:t>Klima</a:t>
            </a:r>
            <a:r>
              <a:rPr lang="da-DK" sz="8000">
                <a:latin typeface="72 Black" panose="020B0A04030603020204" pitchFamily="34" charset="0"/>
                <a:cs typeface="72 Black" panose="020B0A04030603020204" pitchFamily="34" charset="0"/>
              </a:rPr>
              <a:t>tilpasning, </a:t>
            </a:r>
            <a:r>
              <a:rPr lang="da-DK" sz="8000" err="1">
                <a:latin typeface="72 Black" panose="020B0A04030603020204" pitchFamily="34" charset="0"/>
                <a:cs typeface="72 Black" panose="020B0A04030603020204" pitchFamily="34" charset="0"/>
              </a:rPr>
              <a:t>begrønning</a:t>
            </a:r>
            <a:r>
              <a:rPr lang="da-DK" sz="8000">
                <a:latin typeface="72 Black" panose="020B0A04030603020204" pitchFamily="34" charset="0"/>
                <a:cs typeface="72 Black" panose="020B0A04030603020204" pitchFamily="34" charset="0"/>
              </a:rPr>
              <a:t>  &amp; </a:t>
            </a:r>
            <a:r>
              <a:rPr lang="da-DK" sz="8000" b="0" i="1">
                <a:latin typeface="72 Black" panose="020B0A04030603020204" pitchFamily="34" charset="0"/>
                <a:cs typeface="72 Black" panose="020B0A04030603020204" pitchFamily="34" charset="0"/>
              </a:rPr>
              <a:t>For</a:t>
            </a:r>
            <a:r>
              <a:rPr lang="da-DK" sz="8000">
                <a:latin typeface="72 Black" panose="020B0A04030603020204" pitchFamily="34" charset="0"/>
                <a:cs typeface="72 Black" panose="020B0A04030603020204" pitchFamily="34" charset="0"/>
              </a:rPr>
              <a:t>tætning hænger sammen</a:t>
            </a:r>
          </a:p>
        </p:txBody>
      </p:sp>
    </p:spTree>
    <p:extLst>
      <p:ext uri="{BB962C8B-B14F-4D97-AF65-F5344CB8AC3E}">
        <p14:creationId xmlns:p14="http://schemas.microsoft.com/office/powerpoint/2010/main" val="2345259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C99EFA9A-E142-25D2-52EA-01BE9CD67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9146" y="0"/>
            <a:ext cx="142911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9580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3E29C-0165-F6A9-18E6-1A1CBD7BB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1E4CBE25-92A9-30C8-D341-AA758D505E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522" b="22737"/>
          <a:stretch>
            <a:fillRect/>
          </a:stretch>
        </p:blipFill>
        <p:spPr>
          <a:xfrm>
            <a:off x="7858123" y="-482166"/>
            <a:ext cx="4324351" cy="3758767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5E5B69C9-3E10-85DE-0FD4-08E5EFF5E3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40" r="5986" b="13317"/>
          <a:stretch>
            <a:fillRect/>
          </a:stretch>
        </p:blipFill>
        <p:spPr>
          <a:xfrm>
            <a:off x="3129864" y="-265469"/>
            <a:ext cx="4617720" cy="3542070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162FC002-A489-A707-E4FE-481FCD045B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3321"/>
          <a:stretch>
            <a:fillRect/>
          </a:stretch>
        </p:blipFill>
        <p:spPr>
          <a:xfrm>
            <a:off x="0" y="3392623"/>
            <a:ext cx="12192000" cy="4406625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C1E6A1E5-4D58-6361-6926-6191E7B763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6" y="0"/>
            <a:ext cx="3009800" cy="1275237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233FA9FD-3FB4-2EDB-AA8A-0416242026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6" y="1275238"/>
            <a:ext cx="3009800" cy="1672636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019F3EDA-219B-C84E-CA50-0F7A91E4BFDC}"/>
              </a:ext>
            </a:extLst>
          </p:cNvPr>
          <p:cNvSpPr txBox="1"/>
          <p:nvPr/>
        </p:nvSpPr>
        <p:spPr>
          <a:xfrm>
            <a:off x="3129864" y="0"/>
            <a:ext cx="67992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/>
              <a:t>Noget giver ikke mening – 94 cykelparkeringer?</a:t>
            </a:r>
          </a:p>
          <a:p>
            <a:r>
              <a:rPr lang="da-DK" i="1">
                <a:latin typeface="72 Light" panose="020B0303030000000003" pitchFamily="34" charset="0"/>
                <a:cs typeface="72 Light" panose="020B0303030000000003" pitchFamily="34" charset="0"/>
              </a:rPr>
              <a:t>Og 59 bil-p – 234 værelser</a:t>
            </a:r>
          </a:p>
        </p:txBody>
      </p:sp>
    </p:spTree>
    <p:extLst>
      <p:ext uri="{BB962C8B-B14F-4D97-AF65-F5344CB8AC3E}">
        <p14:creationId xmlns:p14="http://schemas.microsoft.com/office/powerpoint/2010/main" val="7631144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07541-A257-2394-3B2A-764BFA058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B16DF06-367D-16C2-77BC-645A585A10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0" b="20150"/>
          <a:stretch>
            <a:fillRect/>
          </a:stretch>
        </p:blipFill>
        <p:spPr bwMode="auto">
          <a:xfrm>
            <a:off x="0" y="0"/>
            <a:ext cx="1243753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D1DD06BC-DE95-F070-1AE9-91F408796008}"/>
              </a:ext>
            </a:extLst>
          </p:cNvPr>
          <p:cNvSpPr txBox="1">
            <a:spLocks/>
          </p:cNvSpPr>
          <p:nvPr/>
        </p:nvSpPr>
        <p:spPr>
          <a:xfrm>
            <a:off x="3463569" y="145934"/>
            <a:ext cx="4661358" cy="5490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1400">
                <a:latin typeface="+mn-lt"/>
              </a:rPr>
              <a:t>Det er </a:t>
            </a:r>
            <a:r>
              <a:rPr lang="da-DK" sz="1400" err="1">
                <a:latin typeface="+mn-lt"/>
              </a:rPr>
              <a:t>sq</a:t>
            </a:r>
            <a:r>
              <a:rPr lang="da-DK" sz="1400">
                <a:latin typeface="+mn-lt"/>
              </a:rPr>
              <a:t> da flot…</a:t>
            </a:r>
          </a:p>
        </p:txBody>
      </p:sp>
    </p:spTree>
    <p:extLst>
      <p:ext uri="{BB962C8B-B14F-4D97-AF65-F5344CB8AC3E}">
        <p14:creationId xmlns:p14="http://schemas.microsoft.com/office/powerpoint/2010/main" val="3281540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B0479-9E57-B0A7-5FAB-42CBD8956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6CFB0C5-EF2C-4D46-1DF1-77AF30BC53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8" b="18240"/>
          <a:stretch>
            <a:fillRect/>
          </a:stretch>
        </p:blipFill>
        <p:spPr bwMode="auto">
          <a:xfrm>
            <a:off x="-42863" y="0"/>
            <a:ext cx="122777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1C1B830C-BE2F-51B5-5551-0A591DEE10F0}"/>
              </a:ext>
            </a:extLst>
          </p:cNvPr>
          <p:cNvSpPr txBox="1">
            <a:spLocks/>
          </p:cNvSpPr>
          <p:nvPr/>
        </p:nvSpPr>
        <p:spPr>
          <a:xfrm>
            <a:off x="3445281" y="6217550"/>
            <a:ext cx="4661358" cy="5490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1400">
                <a:latin typeface="+mn-lt"/>
              </a:rPr>
              <a:t>I teorien…</a:t>
            </a:r>
          </a:p>
        </p:txBody>
      </p:sp>
    </p:spTree>
    <p:extLst>
      <p:ext uri="{BB962C8B-B14F-4D97-AF65-F5344CB8AC3E}">
        <p14:creationId xmlns:p14="http://schemas.microsoft.com/office/powerpoint/2010/main" val="1962852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6F64E-5FD0-269B-533A-056343B48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A69A0A16-2253-FB27-957E-63D3D5A976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01"/>
          <a:stretch>
            <a:fillRect/>
          </a:stretch>
        </p:blipFill>
        <p:spPr bwMode="auto">
          <a:xfrm>
            <a:off x="-1" y="0"/>
            <a:ext cx="12943927" cy="741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7A440D39-DB02-B2BD-6D43-9BA3171B38F2}"/>
              </a:ext>
            </a:extLst>
          </p:cNvPr>
          <p:cNvSpPr txBox="1">
            <a:spLocks/>
          </p:cNvSpPr>
          <p:nvPr/>
        </p:nvSpPr>
        <p:spPr>
          <a:xfrm>
            <a:off x="5813574" y="6206865"/>
            <a:ext cx="6165065" cy="5703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1800">
                <a:latin typeface="+mn-lt"/>
              </a:rPr>
              <a:t>Det ser ud til de mødte deres norm, tidligere end forventet…</a:t>
            </a:r>
          </a:p>
        </p:txBody>
      </p:sp>
    </p:spTree>
    <p:extLst>
      <p:ext uri="{BB962C8B-B14F-4D97-AF65-F5344CB8AC3E}">
        <p14:creationId xmlns:p14="http://schemas.microsoft.com/office/powerpoint/2010/main" val="18315091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>
            <a:extLst>
              <a:ext uri="{FF2B5EF4-FFF2-40B4-BE49-F238E27FC236}">
                <a16:creationId xmlns:a16="http://schemas.microsoft.com/office/drawing/2014/main" id="{CEA66F2E-9A18-1ECD-651D-22E3302685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9" b="15148"/>
          <a:stretch>
            <a:fillRect/>
          </a:stretch>
        </p:blipFill>
        <p:spPr bwMode="auto">
          <a:xfrm>
            <a:off x="-2269511" y="-661914"/>
            <a:ext cx="15513563" cy="7586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66A41835-955F-8A4D-0685-92441F183B32}"/>
              </a:ext>
            </a:extLst>
          </p:cNvPr>
          <p:cNvSpPr txBox="1">
            <a:spLocks/>
          </p:cNvSpPr>
          <p:nvPr/>
        </p:nvSpPr>
        <p:spPr>
          <a:xfrm>
            <a:off x="4802175" y="70520"/>
            <a:ext cx="4661358" cy="5490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1400">
                <a:latin typeface="+mn-lt"/>
              </a:rPr>
              <a:t>Man fandt også den lette løsning… knap så </a:t>
            </a:r>
            <a:r>
              <a:rPr lang="da-DK" sz="1400" err="1">
                <a:latin typeface="+mn-lt"/>
              </a:rPr>
              <a:t>elegang</a:t>
            </a:r>
            <a:endParaRPr lang="da-DK" sz="1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96359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2EF75-D302-AAB1-B036-356482482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tekst, Ansigt, skærmbillede, Website&#10;&#10;AI-genereret indhold kan være ukorrekt.">
            <a:extLst>
              <a:ext uri="{FF2B5EF4-FFF2-40B4-BE49-F238E27FC236}">
                <a16:creationId xmlns:a16="http://schemas.microsoft.com/office/drawing/2014/main" id="{2C9041C0-C29A-956B-82DF-F2DEF5187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5" r="29699"/>
          <a:stretch>
            <a:fillRect/>
          </a:stretch>
        </p:blipFill>
        <p:spPr>
          <a:xfrm>
            <a:off x="-73151" y="996696"/>
            <a:ext cx="4994316" cy="5065776"/>
          </a:xfrm>
          <a:prstGeom prst="rect">
            <a:avLst/>
          </a:prstGeom>
        </p:spPr>
      </p:pic>
      <p:sp>
        <p:nvSpPr>
          <p:cNvPr id="5" name="Pladsholder til sidefod 2">
            <a:extLst>
              <a:ext uri="{FF2B5EF4-FFF2-40B4-BE49-F238E27FC236}">
                <a16:creationId xmlns:a16="http://schemas.microsoft.com/office/drawing/2014/main" id="{9396D2C2-7F56-D7CC-FEC8-E4AC0FFA43C6}"/>
              </a:ext>
            </a:extLst>
          </p:cNvPr>
          <p:cNvSpPr txBox="1">
            <a:spLocks/>
          </p:cNvSpPr>
          <p:nvPr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Sidehoved</a:t>
            </a:r>
          </a:p>
        </p:txBody>
      </p:sp>
      <p:sp>
        <p:nvSpPr>
          <p:cNvPr id="6" name="Pladsholder til slidenummer 3">
            <a:extLst>
              <a:ext uri="{FF2B5EF4-FFF2-40B4-BE49-F238E27FC236}">
                <a16:creationId xmlns:a16="http://schemas.microsoft.com/office/drawing/2014/main" id="{1DD9FD6E-8877-3EF7-36BD-A5BEFD9F62D6}"/>
              </a:ext>
            </a:extLst>
          </p:cNvPr>
          <p:cNvSpPr txBox="1">
            <a:spLocks/>
          </p:cNvSpPr>
          <p:nvPr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4C8C45C-947F-4981-8B3F-4F32E973C901}" type="slidenum">
              <a:rPr lang="da-DK" smtClean="0"/>
              <a:pPr/>
              <a:t>33</a:t>
            </a:fld>
            <a:endParaRPr lang="da-DK"/>
          </a:p>
        </p:txBody>
      </p:sp>
      <p:sp>
        <p:nvSpPr>
          <p:cNvPr id="8" name="Pladsholder til tekst 4">
            <a:extLst>
              <a:ext uri="{FF2B5EF4-FFF2-40B4-BE49-F238E27FC236}">
                <a16:creationId xmlns:a16="http://schemas.microsoft.com/office/drawing/2014/main" id="{1816FCC0-443C-3778-C98D-E321E8C662C4}"/>
              </a:ext>
            </a:extLst>
          </p:cNvPr>
          <p:cNvSpPr txBox="1">
            <a:spLocks/>
          </p:cNvSpPr>
          <p:nvPr/>
        </p:nvSpPr>
        <p:spPr>
          <a:xfrm>
            <a:off x="413326" y="490326"/>
            <a:ext cx="11778673" cy="43877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1950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11188" indent="-1635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b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600"/>
              </a:lnSpc>
              <a:spcBef>
                <a:spcPts val="1800"/>
              </a:spcBef>
              <a:spcAft>
                <a:spcPts val="600"/>
              </a:spcAft>
            </a:pPr>
            <a:r>
              <a:rPr lang="da-DK" sz="4800" b="1" kern="0">
                <a:solidFill>
                  <a:schemeClr val="tx1"/>
                </a:solidFill>
                <a:latin typeface="Bauhaus 93" panose="04030905020B02020C02" pitchFamily="82" charset="0"/>
                <a:cs typeface="72 Black" panose="020B0A04030603020204" pitchFamily="34" charset="0"/>
              </a:rPr>
              <a:t>Transformation – </a:t>
            </a:r>
            <a:r>
              <a:rPr lang="da-DK" sz="2000" b="1" kern="0">
                <a:solidFill>
                  <a:schemeClr val="tx1"/>
                </a:solidFill>
                <a:latin typeface="Bauhaus 93" panose="04030905020B02020C02" pitchFamily="82" charset="0"/>
                <a:cs typeface="72 Black" panose="020B0A04030603020204" pitchFamily="34" charset="0"/>
              </a:rPr>
              <a:t>men ny anvendelse betyder ny planlægning og nye krav…</a:t>
            </a:r>
            <a:endParaRPr lang="da-DK" sz="2000" kern="0">
              <a:solidFill>
                <a:schemeClr val="tx1"/>
              </a:solidFill>
              <a:latin typeface="Bauhaus 93" panose="04030905020B02020C02" pitchFamily="82" charset="0"/>
              <a:ea typeface="Times New Roman" panose="02020603050405020304" pitchFamily="18" charset="0"/>
              <a:cs typeface="72 Light" panose="020B0303030000000003" pitchFamily="34" charset="0"/>
            </a:endParaRP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BCE81088-799B-5644-164C-5ECA31CE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593" y="886968"/>
            <a:ext cx="3725150" cy="5246416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CD656227-6B52-528B-7645-CAD3E793DB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1743" y="886967"/>
            <a:ext cx="3684241" cy="5246415"/>
          </a:xfrm>
          <a:prstGeom prst="rect">
            <a:avLst/>
          </a:prstGeom>
        </p:spPr>
      </p:pic>
      <p:sp>
        <p:nvSpPr>
          <p:cNvPr id="14" name="Titel 1">
            <a:extLst>
              <a:ext uri="{FF2B5EF4-FFF2-40B4-BE49-F238E27FC236}">
                <a16:creationId xmlns:a16="http://schemas.microsoft.com/office/drawing/2014/main" id="{34C010BA-7177-9048-0726-ADD4D6462BFC}"/>
              </a:ext>
            </a:extLst>
          </p:cNvPr>
          <p:cNvSpPr txBox="1">
            <a:spLocks/>
          </p:cNvSpPr>
          <p:nvPr/>
        </p:nvSpPr>
        <p:spPr>
          <a:xfrm>
            <a:off x="5390505" y="6255518"/>
            <a:ext cx="4661358" cy="5490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1600">
                <a:latin typeface="+mn-lt"/>
              </a:rPr>
              <a:t>Vi troede primært det var bygningsreglementet der var svært at Sving-om-med… men hvad med parkeringen</a:t>
            </a:r>
          </a:p>
        </p:txBody>
      </p:sp>
    </p:spTree>
    <p:extLst>
      <p:ext uri="{BB962C8B-B14F-4D97-AF65-F5344CB8AC3E}">
        <p14:creationId xmlns:p14="http://schemas.microsoft.com/office/powerpoint/2010/main" val="16260042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CC6FE-1A25-0EBA-2271-EC0E99376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Et billede, der indeholder udendørs, sky, vej/gade, arkitektur&#10;&#10;AI-genereret indhold kan være ukorrekt.">
            <a:extLst>
              <a:ext uri="{FF2B5EF4-FFF2-40B4-BE49-F238E27FC236}">
                <a16:creationId xmlns:a16="http://schemas.microsoft.com/office/drawing/2014/main" id="{0D4E4846-51A2-0621-B851-EAD38DECF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3621"/>
            <a:ext cx="12192000" cy="8139379"/>
          </a:xfrm>
          <a:prstGeom prst="rect">
            <a:avLst/>
          </a:prstGeom>
        </p:spPr>
      </p:pic>
      <p:sp>
        <p:nvSpPr>
          <p:cNvPr id="5" name="Pladsholder til sidefod 2">
            <a:extLst>
              <a:ext uri="{FF2B5EF4-FFF2-40B4-BE49-F238E27FC236}">
                <a16:creationId xmlns:a16="http://schemas.microsoft.com/office/drawing/2014/main" id="{EDD9490B-11AF-8B97-5746-E70C3AAA5DCF}"/>
              </a:ext>
            </a:extLst>
          </p:cNvPr>
          <p:cNvSpPr txBox="1">
            <a:spLocks/>
          </p:cNvSpPr>
          <p:nvPr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Sidehoved</a:t>
            </a:r>
          </a:p>
        </p:txBody>
      </p:sp>
      <p:sp>
        <p:nvSpPr>
          <p:cNvPr id="6" name="Pladsholder til slidenummer 3">
            <a:extLst>
              <a:ext uri="{FF2B5EF4-FFF2-40B4-BE49-F238E27FC236}">
                <a16:creationId xmlns:a16="http://schemas.microsoft.com/office/drawing/2014/main" id="{ED58EBCC-691D-F23B-1A76-4821849978FA}"/>
              </a:ext>
            </a:extLst>
          </p:cNvPr>
          <p:cNvSpPr txBox="1">
            <a:spLocks/>
          </p:cNvSpPr>
          <p:nvPr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4C8C45C-947F-4981-8B3F-4F32E973C901}" type="slidenum">
              <a:rPr lang="da-DK" smtClean="0"/>
              <a:pPr/>
              <a:t>34</a:t>
            </a:fld>
            <a:endParaRPr lang="da-DK"/>
          </a:p>
        </p:txBody>
      </p:sp>
      <p:sp>
        <p:nvSpPr>
          <p:cNvPr id="8" name="Pladsholder til tekst 4">
            <a:extLst>
              <a:ext uri="{FF2B5EF4-FFF2-40B4-BE49-F238E27FC236}">
                <a16:creationId xmlns:a16="http://schemas.microsoft.com/office/drawing/2014/main" id="{59A5C37B-C65C-6151-6CE1-28D88482BF70}"/>
              </a:ext>
            </a:extLst>
          </p:cNvPr>
          <p:cNvSpPr txBox="1">
            <a:spLocks/>
          </p:cNvSpPr>
          <p:nvPr/>
        </p:nvSpPr>
        <p:spPr>
          <a:xfrm>
            <a:off x="413327" y="490326"/>
            <a:ext cx="6935684" cy="43877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1950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11188" indent="-1635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b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600"/>
              </a:lnSpc>
              <a:spcBef>
                <a:spcPts val="1800"/>
              </a:spcBef>
              <a:spcAft>
                <a:spcPts val="600"/>
              </a:spcAft>
            </a:pPr>
            <a:r>
              <a:rPr lang="da-DK" sz="2800" b="1" kern="0">
                <a:solidFill>
                  <a:srgbClr val="FFC00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TRANSFORMATION - Obelhus</a:t>
            </a:r>
            <a:endParaRPr lang="da-DK" sz="2800" kern="0">
              <a:solidFill>
                <a:srgbClr val="FFC000"/>
              </a:solidFill>
              <a:latin typeface="72 Light" panose="020B0303030000000003" pitchFamily="34" charset="0"/>
              <a:ea typeface="Times New Roman" panose="02020603050405020304" pitchFamily="18" charset="0"/>
              <a:cs typeface="72 Light" panose="020B0303030000000003" pitchFamily="34" charset="0"/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0ACBA92E-ECD3-DDEE-F8C3-A53602D0335A}"/>
              </a:ext>
            </a:extLst>
          </p:cNvPr>
          <p:cNvSpPr txBox="1"/>
          <p:nvPr/>
        </p:nvSpPr>
        <p:spPr>
          <a:xfrm>
            <a:off x="304716" y="6601297"/>
            <a:ext cx="118202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>
                <a:solidFill>
                  <a:schemeClr val="bg1"/>
                </a:solidFill>
              </a:rPr>
              <a:t>… Netop præmieret… Men hvad med parkering?! Tinglysning? Lige nu udløser transformationsdagsorden nye parkeringskrav</a:t>
            </a:r>
            <a:endParaRPr lang="da-DK" sz="1600" i="1">
              <a:solidFill>
                <a:schemeClr val="bg1"/>
              </a:solidFill>
              <a:latin typeface="72 Light" panose="020B0303030000000003" pitchFamily="34" charset="0"/>
              <a:cs typeface="72 Light" panose="020B0303030000000003" pitchFamily="34" charset="0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7D7F4BD7-BB99-8EFC-C04C-9F564A957A03}"/>
              </a:ext>
            </a:extLst>
          </p:cNvPr>
          <p:cNvSpPr txBox="1"/>
          <p:nvPr/>
        </p:nvSpPr>
        <p:spPr>
          <a:xfrm>
            <a:off x="304716" y="7032048"/>
            <a:ext cx="60189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b="1" i="1">
                <a:solidFill>
                  <a:schemeClr val="bg2"/>
                </a:solidFill>
                <a:latin typeface="72 Light" panose="020B0303030000000003" pitchFamily="34" charset="0"/>
                <a:cs typeface="72 Light" panose="020B0303030000000003" pitchFamily="34" charset="0"/>
              </a:rPr>
              <a:t>Fotos C.F. Møller</a:t>
            </a:r>
            <a:endParaRPr lang="da-DK" sz="1400" i="1">
              <a:solidFill>
                <a:schemeClr val="bg2"/>
              </a:solidFill>
              <a:latin typeface="72 Light" panose="020B0303030000000003" pitchFamily="34" charset="0"/>
              <a:cs typeface="72 Light" panose="020B0303030000000003" pitchFamily="34" charset="0"/>
            </a:endParaRP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A583EB4-7796-D04F-93D6-941E6B595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62" y="1027029"/>
            <a:ext cx="5791284" cy="202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933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774AB-4A98-9F08-C731-6CEB349C3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idefod 2">
            <a:extLst>
              <a:ext uri="{FF2B5EF4-FFF2-40B4-BE49-F238E27FC236}">
                <a16:creationId xmlns:a16="http://schemas.microsoft.com/office/drawing/2014/main" id="{725F9793-3F7E-C638-2D5C-0619E7CA7D6F}"/>
              </a:ext>
            </a:extLst>
          </p:cNvPr>
          <p:cNvSpPr txBox="1">
            <a:spLocks/>
          </p:cNvSpPr>
          <p:nvPr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Sidehoved</a:t>
            </a:r>
          </a:p>
        </p:txBody>
      </p:sp>
      <p:sp>
        <p:nvSpPr>
          <p:cNvPr id="6" name="Pladsholder til slidenummer 3">
            <a:extLst>
              <a:ext uri="{FF2B5EF4-FFF2-40B4-BE49-F238E27FC236}">
                <a16:creationId xmlns:a16="http://schemas.microsoft.com/office/drawing/2014/main" id="{98D2D637-3830-24D7-533D-B24BBBD741CB}"/>
              </a:ext>
            </a:extLst>
          </p:cNvPr>
          <p:cNvSpPr txBox="1">
            <a:spLocks/>
          </p:cNvSpPr>
          <p:nvPr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4C8C45C-947F-4981-8B3F-4F32E973C901}" type="slidenum">
              <a:rPr lang="da-DK" smtClean="0"/>
              <a:pPr/>
              <a:t>35</a:t>
            </a:fld>
            <a:endParaRPr lang="da-DK"/>
          </a:p>
        </p:txBody>
      </p:sp>
      <p:sp>
        <p:nvSpPr>
          <p:cNvPr id="8" name="Pladsholder til tekst 4">
            <a:extLst>
              <a:ext uri="{FF2B5EF4-FFF2-40B4-BE49-F238E27FC236}">
                <a16:creationId xmlns:a16="http://schemas.microsoft.com/office/drawing/2014/main" id="{33382F0C-95CD-B904-B34B-5295D3E3B70C}"/>
              </a:ext>
            </a:extLst>
          </p:cNvPr>
          <p:cNvSpPr txBox="1">
            <a:spLocks/>
          </p:cNvSpPr>
          <p:nvPr/>
        </p:nvSpPr>
        <p:spPr>
          <a:xfrm>
            <a:off x="413326" y="490326"/>
            <a:ext cx="11569885" cy="43877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1950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11188" indent="-1635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b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600"/>
              </a:lnSpc>
              <a:spcBef>
                <a:spcPts val="1800"/>
              </a:spcBef>
              <a:spcAft>
                <a:spcPts val="600"/>
              </a:spcAft>
            </a:pPr>
            <a:r>
              <a:rPr lang="da-DK" sz="2800" b="1" kern="0">
                <a:solidFill>
                  <a:srgbClr val="FFC00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OPTOPPEN af midtbyen </a:t>
            </a:r>
            <a:r>
              <a:rPr lang="da-DK" sz="1800" b="1" kern="0">
                <a:solidFill>
                  <a:srgbClr val="FFC000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– men hvor topper vi parkering op, og gør vi det?</a:t>
            </a:r>
            <a:endParaRPr lang="da-DK" sz="1800" kern="0">
              <a:solidFill>
                <a:srgbClr val="FFC000"/>
              </a:solidFill>
              <a:latin typeface="72 Light" panose="020B0303030000000003" pitchFamily="34" charset="0"/>
              <a:ea typeface="Times New Roman" panose="02020603050405020304" pitchFamily="18" charset="0"/>
              <a:cs typeface="72 Light" panose="020B0303030000000003" pitchFamily="34" charset="0"/>
            </a:endParaRPr>
          </a:p>
        </p:txBody>
      </p:sp>
      <p:pic>
        <p:nvPicPr>
          <p:cNvPr id="9" name="Billede 8" descr="Et billede, der indeholder udendørs, træ, plante, bygning&#10;&#10;AI-genereret indhold kan være ukorrekt.">
            <a:extLst>
              <a:ext uri="{FF2B5EF4-FFF2-40B4-BE49-F238E27FC236}">
                <a16:creationId xmlns:a16="http://schemas.microsoft.com/office/drawing/2014/main" id="{53885312-3933-39C4-3A76-A3704C4D68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27" y="768216"/>
            <a:ext cx="6701476" cy="3133610"/>
          </a:xfrm>
          <a:prstGeom prst="rect">
            <a:avLst/>
          </a:prstGeom>
        </p:spPr>
      </p:pic>
      <p:pic>
        <p:nvPicPr>
          <p:cNvPr id="12" name="Billede 11" descr="Et billede, der indeholder udendørs, sky, bygning, cykel&#10;&#10;AI-genereret indhold kan være ukorrekt.">
            <a:extLst>
              <a:ext uri="{FF2B5EF4-FFF2-40B4-BE49-F238E27FC236}">
                <a16:creationId xmlns:a16="http://schemas.microsoft.com/office/drawing/2014/main" id="{E1626E0D-8A41-90B9-F57A-9FE76A496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2" b="13634"/>
          <a:stretch>
            <a:fillRect/>
          </a:stretch>
        </p:blipFill>
        <p:spPr>
          <a:xfrm>
            <a:off x="413327" y="4005647"/>
            <a:ext cx="4696786" cy="2362027"/>
          </a:xfrm>
          <a:prstGeom prst="rect">
            <a:avLst/>
          </a:prstGeom>
        </p:spPr>
      </p:pic>
      <p:pic>
        <p:nvPicPr>
          <p:cNvPr id="16" name="Billede 15" descr="Et billede, der indeholder indendørs, bygning, vindue, mur&#10;&#10;AI-genereret indhold kan være ukorrekt.">
            <a:extLst>
              <a:ext uri="{FF2B5EF4-FFF2-40B4-BE49-F238E27FC236}">
                <a16:creationId xmlns:a16="http://schemas.microsoft.com/office/drawing/2014/main" id="{4A59EB39-1FB9-C5FE-DBDF-1EAE9BD12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258" y="768214"/>
            <a:ext cx="2349749" cy="3133611"/>
          </a:xfrm>
          <a:prstGeom prst="rect">
            <a:avLst/>
          </a:prstGeom>
        </p:spPr>
      </p:pic>
      <p:pic>
        <p:nvPicPr>
          <p:cNvPr id="19" name="Billede 18" descr="Et billede, der indeholder mur, indendørs, Lægge gulv/gulv, fodtøj&#10;&#10;AI-genereret indhold kan være ukorrekt.">
            <a:extLst>
              <a:ext uri="{FF2B5EF4-FFF2-40B4-BE49-F238E27FC236}">
                <a16:creationId xmlns:a16="http://schemas.microsoft.com/office/drawing/2014/main" id="{7F87E6C4-A6C2-00E1-52A5-117625D08C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3462" y="768213"/>
            <a:ext cx="2349750" cy="3133612"/>
          </a:xfrm>
          <a:prstGeom prst="rect">
            <a:avLst/>
          </a:prstGeom>
        </p:spPr>
      </p:pic>
      <p:pic>
        <p:nvPicPr>
          <p:cNvPr id="21" name="Billede 20" descr="Et billede, der indeholder udendørs, bygning, vindue, træ&#10;&#10;AI-genereret indhold kan være ukorrekt.">
            <a:extLst>
              <a:ext uri="{FF2B5EF4-FFF2-40B4-BE49-F238E27FC236}">
                <a16:creationId xmlns:a16="http://schemas.microsoft.com/office/drawing/2014/main" id="{E594A648-1F55-F3A8-7890-4DA7EA9388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568" y="3950710"/>
            <a:ext cx="1812722" cy="2416963"/>
          </a:xfrm>
          <a:prstGeom prst="rect">
            <a:avLst/>
          </a:prstGeom>
        </p:spPr>
      </p:pic>
      <p:pic>
        <p:nvPicPr>
          <p:cNvPr id="2" name="Picture 6" descr="Bevar Mere: Eksempelbyggeri">
            <a:extLst>
              <a:ext uri="{FF2B5EF4-FFF2-40B4-BE49-F238E27FC236}">
                <a16:creationId xmlns:a16="http://schemas.microsoft.com/office/drawing/2014/main" id="{1AAC1631-9B40-9A25-A6FC-FEEC4370A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258" y="3950709"/>
            <a:ext cx="2851098" cy="241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FC4D870C-7E1A-FB4B-A282-BB56B5A5A774}"/>
              </a:ext>
            </a:extLst>
          </p:cNvPr>
          <p:cNvSpPr txBox="1">
            <a:spLocks/>
          </p:cNvSpPr>
          <p:nvPr/>
        </p:nvSpPr>
        <p:spPr>
          <a:xfrm>
            <a:off x="5813574" y="6206865"/>
            <a:ext cx="6165065" cy="5703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1800">
                <a:latin typeface="+mn-lt"/>
              </a:rPr>
              <a:t>P-fonden nedlagt…</a:t>
            </a:r>
          </a:p>
        </p:txBody>
      </p:sp>
    </p:spTree>
    <p:extLst>
      <p:ext uri="{BB962C8B-B14F-4D97-AF65-F5344CB8AC3E}">
        <p14:creationId xmlns:p14="http://schemas.microsoft.com/office/powerpoint/2010/main" val="5057687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D915D-F7B7-3D7F-AA63-66C1378E1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98B8609F-9C2B-F1EA-3ABE-E5A92C01D9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333"/>
          <a:stretch>
            <a:fillRect/>
          </a:stretch>
        </p:blipFill>
        <p:spPr>
          <a:xfrm>
            <a:off x="621792" y="978878"/>
            <a:ext cx="10735056" cy="6116865"/>
          </a:xfrm>
          <a:prstGeom prst="rect">
            <a:avLst/>
          </a:prstGeom>
        </p:spPr>
      </p:pic>
      <p:sp>
        <p:nvSpPr>
          <p:cNvPr id="3" name="Pladsholder til tekst 4">
            <a:extLst>
              <a:ext uri="{FF2B5EF4-FFF2-40B4-BE49-F238E27FC236}">
                <a16:creationId xmlns:a16="http://schemas.microsoft.com/office/drawing/2014/main" id="{FD584B1D-39E2-42AC-D9FE-CB58E601D26F}"/>
              </a:ext>
            </a:extLst>
          </p:cNvPr>
          <p:cNvSpPr txBox="1">
            <a:spLocks/>
          </p:cNvSpPr>
          <p:nvPr/>
        </p:nvSpPr>
        <p:spPr>
          <a:xfrm>
            <a:off x="501662" y="473260"/>
            <a:ext cx="11783891" cy="147574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1950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11188" indent="-1635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b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600"/>
              </a:lnSpc>
              <a:spcBef>
                <a:spcPts val="1800"/>
              </a:spcBef>
              <a:spcAft>
                <a:spcPts val="600"/>
              </a:spcAft>
            </a:pPr>
            <a:r>
              <a:rPr lang="da-DK" sz="3200" b="1" kern="0">
                <a:latin typeface="72 Black" panose="020B0A04030603020204" pitchFamily="34" charset="0"/>
                <a:cs typeface="72 Black" panose="020B0A04030603020204" pitchFamily="34" charset="0"/>
              </a:rPr>
              <a:t>BEGRØNNING</a:t>
            </a:r>
            <a:endParaRPr lang="da-DK" sz="3200" b="1" kern="0">
              <a:latin typeface="Arial"/>
              <a:cs typeface="Times New Roman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0A6A4269-6819-F969-0976-38E1743FEB3B}"/>
              </a:ext>
            </a:extLst>
          </p:cNvPr>
          <p:cNvSpPr txBox="1">
            <a:spLocks/>
          </p:cNvSpPr>
          <p:nvPr/>
        </p:nvSpPr>
        <p:spPr>
          <a:xfrm>
            <a:off x="3481854" y="155689"/>
            <a:ext cx="6165065" cy="5703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1800">
                <a:latin typeface="+mn-lt"/>
              </a:rPr>
              <a:t>Fortætning forpligter</a:t>
            </a:r>
          </a:p>
        </p:txBody>
      </p:sp>
    </p:spTree>
    <p:extLst>
      <p:ext uri="{BB962C8B-B14F-4D97-AF65-F5344CB8AC3E}">
        <p14:creationId xmlns:p14="http://schemas.microsoft.com/office/powerpoint/2010/main" val="19044910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3184D73B-0C47-D051-F0C1-F2A81A3AC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207" y="733425"/>
            <a:ext cx="6480793" cy="3208449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D0EB9027-119C-351C-2DA2-B3462011F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199" y="4072598"/>
            <a:ext cx="4114799" cy="2785402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B033EBC7-996B-FB03-31B0-AA966B684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28084">
            <a:off x="472059" y="1454657"/>
            <a:ext cx="5429250" cy="37068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D996A853-5C16-5A32-A4F5-4B03C21BCAD5}"/>
              </a:ext>
            </a:extLst>
          </p:cNvPr>
          <p:cNvSpPr txBox="1">
            <a:spLocks/>
          </p:cNvSpPr>
          <p:nvPr/>
        </p:nvSpPr>
        <p:spPr>
          <a:xfrm>
            <a:off x="7404631" y="6124575"/>
            <a:ext cx="898122" cy="5703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1800">
                <a:latin typeface="+mn-lt"/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36507819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ECB0A885-0C57-683C-32DB-72D75B0E0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3426" y="402247"/>
            <a:ext cx="4407836" cy="3813856"/>
          </a:xfrm>
          <a:prstGeom prst="rect">
            <a:avLst/>
          </a:prstGeom>
        </p:spPr>
      </p:pic>
      <p:grpSp>
        <p:nvGrpSpPr>
          <p:cNvPr id="5" name="Gruppe 4">
            <a:extLst>
              <a:ext uri="{FF2B5EF4-FFF2-40B4-BE49-F238E27FC236}">
                <a16:creationId xmlns:a16="http://schemas.microsoft.com/office/drawing/2014/main" id="{C0406E2B-2329-EEF0-2FD2-C09DBC1460BB}"/>
              </a:ext>
            </a:extLst>
          </p:cNvPr>
          <p:cNvGrpSpPr/>
          <p:nvPr/>
        </p:nvGrpSpPr>
        <p:grpSpPr>
          <a:xfrm>
            <a:off x="192045" y="1727100"/>
            <a:ext cx="8369208" cy="4572770"/>
            <a:chOff x="189576" y="1969393"/>
            <a:chExt cx="7621836" cy="4164421"/>
          </a:xfrm>
        </p:grpSpPr>
        <p:pic>
          <p:nvPicPr>
            <p:cNvPr id="6" name="Billede 5">
              <a:extLst>
                <a:ext uri="{FF2B5EF4-FFF2-40B4-BE49-F238E27FC236}">
                  <a16:creationId xmlns:a16="http://schemas.microsoft.com/office/drawing/2014/main" id="{D17A9EC0-05F3-2F23-A820-DB0CBFF43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6571" t="-607" r="950"/>
            <a:stretch>
              <a:fillRect/>
            </a:stretch>
          </p:blipFill>
          <p:spPr>
            <a:xfrm>
              <a:off x="189576" y="1969393"/>
              <a:ext cx="3389779" cy="4139463"/>
            </a:xfrm>
            <a:prstGeom prst="rect">
              <a:avLst/>
            </a:prstGeom>
          </p:spPr>
        </p:pic>
        <p:pic>
          <p:nvPicPr>
            <p:cNvPr id="7" name="Billede 6">
              <a:extLst>
                <a:ext uri="{FF2B5EF4-FFF2-40B4-BE49-F238E27FC236}">
                  <a16:creationId xmlns:a16="http://schemas.microsoft.com/office/drawing/2014/main" id="{2A4F0044-4682-0A98-55F3-D5FAA199F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62720" y="1994351"/>
              <a:ext cx="4148692" cy="413946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8" name="Billede 7">
            <a:extLst>
              <a:ext uri="{FF2B5EF4-FFF2-40B4-BE49-F238E27FC236}">
                <a16:creationId xmlns:a16="http://schemas.microsoft.com/office/drawing/2014/main" id="{DD3A55C4-3949-A40B-EF3D-E85A99B772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5574" y="4309085"/>
            <a:ext cx="4105688" cy="2843834"/>
          </a:xfrm>
          <a:prstGeom prst="rect">
            <a:avLst/>
          </a:prstGeom>
        </p:spPr>
      </p:pic>
      <p:sp>
        <p:nvSpPr>
          <p:cNvPr id="9" name="Pladsholder til tekst 4">
            <a:extLst>
              <a:ext uri="{FF2B5EF4-FFF2-40B4-BE49-F238E27FC236}">
                <a16:creationId xmlns:a16="http://schemas.microsoft.com/office/drawing/2014/main" id="{48F6E855-A24A-3124-6C3C-F4C524E44122}"/>
              </a:ext>
            </a:extLst>
          </p:cNvPr>
          <p:cNvSpPr txBox="1">
            <a:spLocks/>
          </p:cNvSpPr>
          <p:nvPr/>
        </p:nvSpPr>
        <p:spPr>
          <a:xfrm>
            <a:off x="501661" y="6536687"/>
            <a:ext cx="6686789" cy="5172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1950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11188" indent="-1635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b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600"/>
              </a:lnSpc>
              <a:spcBef>
                <a:spcPts val="1800"/>
              </a:spcBef>
              <a:spcAft>
                <a:spcPts val="600"/>
              </a:spcAft>
            </a:pPr>
            <a:r>
              <a:rPr lang="da-DK" sz="2400" b="1" kern="0">
                <a:ea typeface="Times New Roman" panose="02020603050405020304" pitchFamily="18" charset="0"/>
                <a:cs typeface="Times New Roman" panose="02020603050405020304" pitchFamily="18" charset="0"/>
              </a:rPr>
              <a:t>Fra Rundkørsel til Rundkørsel… og park</a:t>
            </a:r>
            <a:endParaRPr lang="da-DK" sz="2400" b="1" ker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3059E897-4CF4-B7C2-958A-DC9B3BE8F32C}"/>
              </a:ext>
            </a:extLst>
          </p:cNvPr>
          <p:cNvSpPr txBox="1">
            <a:spLocks/>
          </p:cNvSpPr>
          <p:nvPr/>
        </p:nvSpPr>
        <p:spPr>
          <a:xfrm>
            <a:off x="501662" y="473260"/>
            <a:ext cx="11783891" cy="147574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1950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11188" indent="-1635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b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600"/>
              </a:lnSpc>
              <a:spcBef>
                <a:spcPts val="1800"/>
              </a:spcBef>
              <a:spcAft>
                <a:spcPts val="600"/>
              </a:spcAft>
            </a:pPr>
            <a:r>
              <a:rPr lang="da-DK" sz="3200" b="1" kern="0">
                <a:latin typeface="72 Black" panose="020B0A04030603020204" pitchFamily="34" charset="0"/>
                <a:cs typeface="72 Black" panose="020B0A04030603020204" pitchFamily="34" charset="0"/>
              </a:rPr>
              <a:t>KØBENHAVN</a:t>
            </a:r>
            <a:r>
              <a:rPr lang="da-DK" sz="3200" b="1" kern="0">
                <a:latin typeface="Arial"/>
                <a:cs typeface="Times New Roman"/>
              </a:rPr>
              <a:t> – </a:t>
            </a:r>
            <a:r>
              <a:rPr lang="da-DK" sz="3200" b="1" kern="0">
                <a:latin typeface="Calibri" panose="020F0502020204030204" pitchFamily="34" charset="0"/>
                <a:cs typeface="Times New Roman" panose="02020603050405020304" pitchFamily="18" charset="0"/>
              </a:rPr>
              <a:t>Bryggervangen</a:t>
            </a:r>
          </a:p>
          <a:p>
            <a:pPr>
              <a:lnSpc>
                <a:spcPts val="1600"/>
              </a:lnSpc>
              <a:spcBef>
                <a:spcPts val="1800"/>
              </a:spcBef>
              <a:spcAft>
                <a:spcPts val="600"/>
              </a:spcAft>
            </a:pPr>
            <a:r>
              <a:rPr lang="da-DK" sz="3200" b="1" kern="0">
                <a:latin typeface="Calibri" panose="020F0502020204030204" pitchFamily="34" charset="0"/>
                <a:cs typeface="Times New Roman" panose="02020603050405020304" pitchFamily="18" charset="0"/>
              </a:rPr>
              <a:t>Fremtidens AA-projekter</a:t>
            </a:r>
            <a:endParaRPr lang="da-DK" sz="3200" b="1" kern="0">
              <a:latin typeface="Arial"/>
              <a:cs typeface="Times New Roman"/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2CBC4AE8-F345-8DB3-9EFD-9FEABFAB7DA6}"/>
              </a:ext>
            </a:extLst>
          </p:cNvPr>
          <p:cNvSpPr txBox="1">
            <a:spLocks/>
          </p:cNvSpPr>
          <p:nvPr/>
        </p:nvSpPr>
        <p:spPr>
          <a:xfrm>
            <a:off x="418614" y="925940"/>
            <a:ext cx="6165065" cy="5703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1800">
                <a:latin typeface="+mn-lt"/>
              </a:rPr>
              <a:t>Kan vi sætte hastigheden ned og reducere vejarealer?</a:t>
            </a:r>
          </a:p>
        </p:txBody>
      </p:sp>
    </p:spTree>
    <p:extLst>
      <p:ext uri="{BB962C8B-B14F-4D97-AF65-F5344CB8AC3E}">
        <p14:creationId xmlns:p14="http://schemas.microsoft.com/office/powerpoint/2010/main" val="35124060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lede 15">
            <a:extLst>
              <a:ext uri="{FF2B5EF4-FFF2-40B4-BE49-F238E27FC236}">
                <a16:creationId xmlns:a16="http://schemas.microsoft.com/office/drawing/2014/main" id="{11C72A5D-C0D7-4CBF-1724-DC67F9028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8368"/>
            <a:ext cx="13453052" cy="6858000"/>
          </a:xfrm>
          <a:prstGeom prst="rect">
            <a:avLst/>
          </a:prstGeom>
        </p:spPr>
      </p:pic>
      <p:sp>
        <p:nvSpPr>
          <p:cNvPr id="20" name="Titel 1">
            <a:extLst>
              <a:ext uri="{FF2B5EF4-FFF2-40B4-BE49-F238E27FC236}">
                <a16:creationId xmlns:a16="http://schemas.microsoft.com/office/drawing/2014/main" id="{F8C78B5E-516B-CD79-29E7-13112131CEBC}"/>
              </a:ext>
            </a:extLst>
          </p:cNvPr>
          <p:cNvSpPr txBox="1">
            <a:spLocks/>
          </p:cNvSpPr>
          <p:nvPr/>
        </p:nvSpPr>
        <p:spPr>
          <a:xfrm>
            <a:off x="1524000" y="0"/>
            <a:ext cx="9144000" cy="761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>
                <a:latin typeface="Aptos Black" panose="020F0502020204030204" pitchFamily="34" charset="0"/>
              </a:rPr>
              <a:t>Revision Pågår: ‘Normer VS Fornuft’</a:t>
            </a:r>
          </a:p>
        </p:txBody>
      </p:sp>
    </p:spTree>
    <p:extLst>
      <p:ext uri="{BB962C8B-B14F-4D97-AF65-F5344CB8AC3E}">
        <p14:creationId xmlns:p14="http://schemas.microsoft.com/office/powerpoint/2010/main" val="6024870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EF5A1-383C-E1CE-4518-DE7E0DE5D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1028BD87-E9F6-A697-4B63-4B41DFB6D753}"/>
              </a:ext>
            </a:extLst>
          </p:cNvPr>
          <p:cNvSpPr txBox="1">
            <a:spLocks/>
          </p:cNvSpPr>
          <p:nvPr/>
        </p:nvSpPr>
        <p:spPr>
          <a:xfrm>
            <a:off x="1524000" y="0"/>
            <a:ext cx="9144000" cy="761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>
                <a:latin typeface="Aptos Black" panose="020F0502020204030204" pitchFamily="34" charset="0"/>
              </a:rPr>
              <a:t>Apropos Vejledninger/Normer og Best/Bad Practice…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BDB51EF-18E7-B4FA-32E9-BD9022465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41" y="965200"/>
            <a:ext cx="6227842" cy="589280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781BC272-13C0-6756-E7E9-400F61E01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288" y="965198"/>
            <a:ext cx="6413712" cy="589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597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CA487-2475-6A8C-92D1-FD00441FC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126A2C51-435B-4060-6F9B-1F7F9385C0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455"/>
          <a:stretch>
            <a:fillRect/>
          </a:stretch>
        </p:blipFill>
        <p:spPr>
          <a:xfrm>
            <a:off x="0" y="1690538"/>
            <a:ext cx="6462334" cy="5167461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F431100A-3FD9-857E-4331-4DBBD9F607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261"/>
          <a:stretch>
            <a:fillRect/>
          </a:stretch>
        </p:blipFill>
        <p:spPr>
          <a:xfrm>
            <a:off x="6692900" y="1690538"/>
            <a:ext cx="6210299" cy="5167462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9338F803-06B8-2106-6B70-D1200F8C5D21}"/>
              </a:ext>
            </a:extLst>
          </p:cNvPr>
          <p:cNvSpPr txBox="1">
            <a:spLocks/>
          </p:cNvSpPr>
          <p:nvPr/>
        </p:nvSpPr>
        <p:spPr>
          <a:xfrm>
            <a:off x="1524000" y="0"/>
            <a:ext cx="9144000" cy="761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>
                <a:latin typeface="Aptos Black" panose="020F0502020204030204" pitchFamily="34" charset="0"/>
              </a:rPr>
              <a:t>Toppen af </a:t>
            </a:r>
            <a:r>
              <a:rPr lang="da-DK" err="1">
                <a:latin typeface="Aptos Black" panose="020F0502020204030204" pitchFamily="34" charset="0"/>
              </a:rPr>
              <a:t>worst</a:t>
            </a:r>
            <a:r>
              <a:rPr lang="da-DK">
                <a:latin typeface="Aptos Black" panose="020F050202020403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9089702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4E390786-030C-07DB-60EC-1EFBE6DA8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5358"/>
            <a:ext cx="9029700" cy="3782642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8C6B8D17-A0C8-E45F-D829-A0F6432784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639"/>
          <a:stretch>
            <a:fillRect/>
          </a:stretch>
        </p:blipFill>
        <p:spPr>
          <a:xfrm>
            <a:off x="0" y="104775"/>
            <a:ext cx="8255948" cy="3324225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576B5E13-CCF4-250A-3872-8B88C5C40FBA}"/>
              </a:ext>
            </a:extLst>
          </p:cNvPr>
          <p:cNvSpPr/>
          <p:nvPr/>
        </p:nvSpPr>
        <p:spPr>
          <a:xfrm>
            <a:off x="3609974" y="565608"/>
            <a:ext cx="4525357" cy="59644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BD85D7-2E44-3C34-1AEC-1B02127147C1}"/>
              </a:ext>
            </a:extLst>
          </p:cNvPr>
          <p:cNvSpPr/>
          <p:nvPr/>
        </p:nvSpPr>
        <p:spPr>
          <a:xfrm>
            <a:off x="7676007" y="749808"/>
            <a:ext cx="379857" cy="10744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6D442754-998F-1365-312E-7B83A0017DCA}"/>
              </a:ext>
            </a:extLst>
          </p:cNvPr>
          <p:cNvSpPr txBox="1">
            <a:spLocks/>
          </p:cNvSpPr>
          <p:nvPr/>
        </p:nvSpPr>
        <p:spPr>
          <a:xfrm>
            <a:off x="9029700" y="3516955"/>
            <a:ext cx="6165065" cy="5703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1800">
                <a:latin typeface="+mn-lt"/>
              </a:rPr>
              <a:t>* </a:t>
            </a:r>
            <a:r>
              <a:rPr lang="da-DK" sz="1800" err="1">
                <a:latin typeface="+mn-lt"/>
              </a:rPr>
              <a:t>Redacted</a:t>
            </a:r>
            <a:r>
              <a:rPr lang="da-DK" sz="1800">
                <a:latin typeface="+mn-lt"/>
              </a:rPr>
              <a:t>…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1800">
                <a:latin typeface="+mn-lt"/>
              </a:rPr>
              <a:t>VD 3,4 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1800">
                <a:latin typeface="+mn-lt"/>
              </a:rPr>
              <a:t>Cykelslangen 4m (</a:t>
            </a:r>
            <a:r>
              <a:rPr lang="da-DK" sz="1800" err="1">
                <a:latin typeface="+mn-lt"/>
              </a:rPr>
              <a:t>cph</a:t>
            </a:r>
            <a:r>
              <a:rPr lang="da-DK" sz="1800">
                <a:latin typeface="+mn-lt"/>
              </a:rPr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1800">
                <a:latin typeface="+mn-lt"/>
              </a:rPr>
              <a:t>Spidsbelastninger</a:t>
            </a:r>
          </a:p>
          <a:p>
            <a:pPr algn="l"/>
            <a:endParaRPr lang="da-DK" sz="1800">
              <a:latin typeface="+mn-lt"/>
            </a:endParaRP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8CADF17A-359E-8C10-8A50-B6B8E8F5A09E}"/>
              </a:ext>
            </a:extLst>
          </p:cNvPr>
          <p:cNvSpPr txBox="1">
            <a:spLocks/>
          </p:cNvSpPr>
          <p:nvPr/>
        </p:nvSpPr>
        <p:spPr>
          <a:xfrm>
            <a:off x="7865935" y="4858310"/>
            <a:ext cx="3926997" cy="5703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1800">
                <a:latin typeface="+mn-lt"/>
              </a:rPr>
              <a:t>Vi risikerer jo ikke at gøre noget når der smøres sikkerhed på regler, vejledninger, håndbøger eller hvad pokker vi kalder det!</a:t>
            </a:r>
          </a:p>
          <a:p>
            <a:pPr algn="l"/>
            <a:r>
              <a:rPr lang="da-DK" sz="1800">
                <a:latin typeface="+mn-lt"/>
              </a:rPr>
              <a:t>&lt;&lt;</a:t>
            </a:r>
          </a:p>
        </p:txBody>
      </p:sp>
    </p:spTree>
    <p:extLst>
      <p:ext uri="{BB962C8B-B14F-4D97-AF65-F5344CB8AC3E}">
        <p14:creationId xmlns:p14="http://schemas.microsoft.com/office/powerpoint/2010/main" val="22741960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6FBD433C-93AA-5AF3-D9F9-455EBEF40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66715" cy="685800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3B18D87D-CC3C-78C3-8410-781F0DBF4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715" y="749808"/>
            <a:ext cx="4176631" cy="2517723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D78AB466-0000-FA52-AB69-7D216CA98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783" y="3267531"/>
            <a:ext cx="5249008" cy="828791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6E847407-FE54-AFAF-EC3F-BF201DA16C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224" y="3904838"/>
            <a:ext cx="5391902" cy="2953162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9E2EC6B8-3280-F0A4-E2F7-650DCE2615C4}"/>
              </a:ext>
            </a:extLst>
          </p:cNvPr>
          <p:cNvSpPr txBox="1">
            <a:spLocks/>
          </p:cNvSpPr>
          <p:nvPr/>
        </p:nvSpPr>
        <p:spPr>
          <a:xfrm>
            <a:off x="3506862" y="0"/>
            <a:ext cx="9144000" cy="761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3600">
                <a:latin typeface="Aptos Black" panose="020F0502020204030204" pitchFamily="34" charset="0"/>
              </a:rPr>
              <a:t>Kulturbroen Aalborg</a:t>
            </a: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9F60EB0D-7B94-7CBA-3A55-FAB41844FEC4}"/>
              </a:ext>
            </a:extLst>
          </p:cNvPr>
          <p:cNvSpPr txBox="1">
            <a:spLocks/>
          </p:cNvSpPr>
          <p:nvPr/>
        </p:nvSpPr>
        <p:spPr>
          <a:xfrm>
            <a:off x="10372136" y="0"/>
            <a:ext cx="6165065" cy="5703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1800">
                <a:latin typeface="+mn-lt"/>
              </a:rPr>
              <a:t>2 m</a:t>
            </a:r>
          </a:p>
        </p:txBody>
      </p:sp>
    </p:spTree>
    <p:extLst>
      <p:ext uri="{BB962C8B-B14F-4D97-AF65-F5344CB8AC3E}">
        <p14:creationId xmlns:p14="http://schemas.microsoft.com/office/powerpoint/2010/main" val="15628113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1C79CF9C-547B-076A-F97F-F2E939B56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02" y="0"/>
            <a:ext cx="2913845" cy="6858000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B291233-6C90-3877-A128-1B9823132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50" y="0"/>
            <a:ext cx="5143500" cy="685800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FFFE66A7-758A-7844-BD5E-DB19E7DFB6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6" r="24063"/>
          <a:stretch>
            <a:fillRect/>
          </a:stretch>
        </p:blipFill>
        <p:spPr bwMode="auto">
          <a:xfrm>
            <a:off x="2917931" y="0"/>
            <a:ext cx="450627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069887EE-446E-E87A-BEF4-B466589B2A61}"/>
              </a:ext>
            </a:extLst>
          </p:cNvPr>
          <p:cNvSpPr txBox="1">
            <a:spLocks/>
          </p:cNvSpPr>
          <p:nvPr/>
        </p:nvSpPr>
        <p:spPr>
          <a:xfrm>
            <a:off x="599070" y="5980176"/>
            <a:ext cx="9144000" cy="761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3600">
                <a:latin typeface="Aptos Black" panose="020F0502020204030204" pitchFamily="34" charset="0"/>
              </a:rPr>
              <a:t>Hvor der er vilje er der Vej(le)</a:t>
            </a:r>
          </a:p>
        </p:txBody>
      </p:sp>
    </p:spTree>
    <p:extLst>
      <p:ext uri="{BB962C8B-B14F-4D97-AF65-F5344CB8AC3E}">
        <p14:creationId xmlns:p14="http://schemas.microsoft.com/office/powerpoint/2010/main" val="34417353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1A5EAA61-782D-5846-1743-9255E87E9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" y="-180974"/>
            <a:ext cx="12264296" cy="910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9D1202A-E041-5D16-4A9C-450BAF31409B}"/>
              </a:ext>
            </a:extLst>
          </p:cNvPr>
          <p:cNvSpPr txBox="1">
            <a:spLocks/>
          </p:cNvSpPr>
          <p:nvPr/>
        </p:nvSpPr>
        <p:spPr>
          <a:xfrm>
            <a:off x="-918834" y="0"/>
            <a:ext cx="9144000" cy="761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3600">
                <a:solidFill>
                  <a:schemeClr val="bg1"/>
                </a:solidFill>
                <a:latin typeface="Aptos Black" panose="020F0502020204030204" pitchFamily="34" charset="0"/>
              </a:rPr>
              <a:t>The Silo – episode fra i fredags</a:t>
            </a:r>
          </a:p>
        </p:txBody>
      </p:sp>
    </p:spTree>
    <p:extLst>
      <p:ext uri="{BB962C8B-B14F-4D97-AF65-F5344CB8AC3E}">
        <p14:creationId xmlns:p14="http://schemas.microsoft.com/office/powerpoint/2010/main" val="27223309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CE7E3340-0A9A-6756-B3AC-88D7E47D5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62125"/>
            <a:ext cx="12706889" cy="943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D226C6F8-D6EB-E172-BDB0-1AC2897E6DA9}"/>
              </a:ext>
            </a:extLst>
          </p:cNvPr>
          <p:cNvSpPr txBox="1">
            <a:spLocks/>
          </p:cNvSpPr>
          <p:nvPr/>
        </p:nvSpPr>
        <p:spPr>
          <a:xfrm>
            <a:off x="-918834" y="0"/>
            <a:ext cx="9144000" cy="761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a-DK" sz="3600">
                <a:solidFill>
                  <a:schemeClr val="bg1"/>
                </a:solidFill>
                <a:latin typeface="Aptos Black" panose="020F0502020204030204" pitchFamily="34" charset="0"/>
              </a:rPr>
              <a:t>The Silo – episode fra i fredags</a:t>
            </a:r>
          </a:p>
        </p:txBody>
      </p:sp>
    </p:spTree>
    <p:extLst>
      <p:ext uri="{BB962C8B-B14F-4D97-AF65-F5344CB8AC3E}">
        <p14:creationId xmlns:p14="http://schemas.microsoft.com/office/powerpoint/2010/main" val="31186332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C40AD-4729-0D31-CB7A-773477F26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55EB7A39-5408-94C9-EBA0-674AB8F4E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33" t="51717"/>
          <a:stretch>
            <a:fillRect/>
          </a:stretch>
        </p:blipFill>
        <p:spPr>
          <a:xfrm>
            <a:off x="0" y="-1949713"/>
            <a:ext cx="12192000" cy="880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4224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00020-4DB9-25AD-B844-6A09E339A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3">
            <a:extLst>
              <a:ext uri="{FF2B5EF4-FFF2-40B4-BE49-F238E27FC236}">
                <a16:creationId xmlns:a16="http://schemas.microsoft.com/office/drawing/2014/main" id="{D50ACB56-34CD-9EAF-8070-0997223A8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9873C9-BF5D-4A9A-BB31-45BBB7BABAF7}" type="slidenum">
              <a:rPr lang="da-DK" noProof="0" smtClean="0"/>
              <a:t>48</a:t>
            </a:fld>
            <a:endParaRPr lang="da-DK" noProof="0"/>
          </a:p>
        </p:txBody>
      </p:sp>
      <p:pic>
        <p:nvPicPr>
          <p:cNvPr id="3" name="Billede 2" descr="Et billede, der indeholder skitse, tegning, illustration/afbildning, sort-hvid&#10;&#10;AI-genereret indhold kan være ukorrekt.">
            <a:extLst>
              <a:ext uri="{FF2B5EF4-FFF2-40B4-BE49-F238E27FC236}">
                <a16:creationId xmlns:a16="http://schemas.microsoft.com/office/drawing/2014/main" id="{4AE2F416-8DB3-6882-BD6E-7B3A5F9F6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64E9BB37-0672-203C-0FF1-3A82A9FAE5AC}"/>
              </a:ext>
            </a:extLst>
          </p:cNvPr>
          <p:cNvSpPr txBox="1">
            <a:spLocks/>
          </p:cNvSpPr>
          <p:nvPr/>
        </p:nvSpPr>
        <p:spPr>
          <a:xfrm>
            <a:off x="374904" y="146304"/>
            <a:ext cx="9186672" cy="3044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>
                <a:solidFill>
                  <a:schemeClr val="bg1"/>
                </a:solidFill>
                <a:latin typeface="Aptos Black" panose="020F0502020204030204" pitchFamily="34" charset="0"/>
              </a:rPr>
              <a:t>95 % - Visioner og Planlægning</a:t>
            </a:r>
          </a:p>
        </p:txBody>
      </p:sp>
    </p:spTree>
    <p:extLst>
      <p:ext uri="{BB962C8B-B14F-4D97-AF65-F5344CB8AC3E}">
        <p14:creationId xmlns:p14="http://schemas.microsoft.com/office/powerpoint/2010/main" val="19740690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A8966EB6-C253-0DB4-8B51-A29490559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779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1067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0EA0F-4A4F-0BA9-7B2E-53CA00A77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lede 11" descr="Et billede, der indeholder clipart, tegning, skitse, Grafik&#10;&#10;AI-genereret indhold kan være ukorrekt.">
            <a:extLst>
              <a:ext uri="{FF2B5EF4-FFF2-40B4-BE49-F238E27FC236}">
                <a16:creationId xmlns:a16="http://schemas.microsoft.com/office/drawing/2014/main" id="{EE8E5084-8AC2-C087-F59C-838A6AECF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10241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0AD0F30C-E1DC-0017-7674-CB965BB74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624" y="4623054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da-DK">
                <a:latin typeface="Bauhaus 93"/>
              </a:rPr>
              <a:t>AAL</a:t>
            </a:r>
            <a:br>
              <a:rPr lang="da-DK">
                <a:latin typeface="Bauhaus 93" panose="04030905020B02020C02" pitchFamily="82" charset="0"/>
              </a:rPr>
            </a:br>
            <a:r>
              <a:rPr lang="da-DK" sz="2200">
                <a:latin typeface="Aptos"/>
              </a:rPr>
              <a:t>Limfjorden som rygrad</a:t>
            </a:r>
            <a:br>
              <a:rPr lang="da-DK" sz="2200">
                <a:latin typeface="Aptos"/>
              </a:rPr>
            </a:br>
            <a:r>
              <a:rPr lang="da-DK" sz="2200">
                <a:latin typeface="Aptos"/>
              </a:rPr>
              <a:t>Den tætte by syd (høj puls)</a:t>
            </a:r>
            <a:br>
              <a:rPr lang="da-DK" sz="2200">
                <a:latin typeface="Aptos"/>
              </a:rPr>
            </a:br>
            <a:r>
              <a:rPr lang="da-DK" sz="2200">
                <a:latin typeface="Aptos"/>
              </a:rPr>
              <a:t>Den ‘tætte’ boligby nord (lav puls)</a:t>
            </a:r>
            <a:br>
              <a:rPr lang="da-DK" sz="2200">
                <a:latin typeface="Aptos"/>
              </a:rPr>
            </a:br>
            <a:r>
              <a:rPr lang="da-DK" sz="2200">
                <a:latin typeface="Aptos"/>
              </a:rPr>
              <a:t>omvendte koncentrationer af </a:t>
            </a:r>
            <a:br>
              <a:rPr lang="da-DK" sz="2200">
                <a:latin typeface="Aptos"/>
              </a:rPr>
            </a:br>
            <a:r>
              <a:rPr lang="da-DK" sz="2200">
                <a:latin typeface="Aptos"/>
              </a:rPr>
              <a:t>‘det gode midtbyliv’</a:t>
            </a:r>
            <a:br>
              <a:rPr lang="da-DK" sz="2200">
                <a:latin typeface="Aptos"/>
              </a:rPr>
            </a:br>
            <a:r>
              <a:rPr lang="da-DK" sz="2200">
                <a:latin typeface="Aptos"/>
              </a:rPr>
              <a:t>Fra fra 2 til 5 på 20 år </a:t>
            </a:r>
          </a:p>
        </p:txBody>
      </p:sp>
      <p:cxnSp>
        <p:nvCxnSpPr>
          <p:cNvPr id="3" name="Lige forbindelse 2">
            <a:extLst>
              <a:ext uri="{FF2B5EF4-FFF2-40B4-BE49-F238E27FC236}">
                <a16:creationId xmlns:a16="http://schemas.microsoft.com/office/drawing/2014/main" id="{2A88E1AC-F38C-2E22-C934-74C2B983BC47}"/>
              </a:ext>
            </a:extLst>
          </p:cNvPr>
          <p:cNvCxnSpPr>
            <a:cxnSpLocks/>
          </p:cNvCxnSpPr>
          <p:nvPr/>
        </p:nvCxnSpPr>
        <p:spPr>
          <a:xfrm>
            <a:off x="8458200" y="2791333"/>
            <a:ext cx="342900" cy="1275334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7941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AEC02-AC9E-2319-6A7E-3033F557A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clipart, tegning, illustration/afbildning, Grafik&#10;&#10;AI-genereret indhold kan være ukorrekt.">
            <a:extLst>
              <a:ext uri="{FF2B5EF4-FFF2-40B4-BE49-F238E27FC236}">
                <a16:creationId xmlns:a16="http://schemas.microsoft.com/office/drawing/2014/main" id="{99173C0D-1787-0C52-71EB-F3D7F9840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10241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3B7D4477-EDD2-243D-A727-97DA158D3D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424" y="3530092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da-DK" sz="4400">
                <a:latin typeface="Bauhaus 93" panose="04030905020B02020C02" pitchFamily="82" charset="0"/>
              </a:rPr>
              <a:t>Identiteter</a:t>
            </a:r>
            <a:br>
              <a:rPr lang="da-DK">
                <a:latin typeface="Bauhaus 93" panose="04030905020B02020C02" pitchFamily="82" charset="0"/>
              </a:rPr>
            </a:br>
            <a:endParaRPr lang="da-DK" sz="2200">
              <a:latin typeface="Bauhaus 93" panose="04030905020B02020C02" pitchFamily="82" charset="0"/>
            </a:endParaRPr>
          </a:p>
        </p:txBody>
      </p:sp>
      <p:cxnSp>
        <p:nvCxnSpPr>
          <p:cNvPr id="2" name="Lige forbindelse 1">
            <a:extLst>
              <a:ext uri="{FF2B5EF4-FFF2-40B4-BE49-F238E27FC236}">
                <a16:creationId xmlns:a16="http://schemas.microsoft.com/office/drawing/2014/main" id="{7B12B5F2-FCF3-0ECA-9326-5CCF061A5242}"/>
              </a:ext>
            </a:extLst>
          </p:cNvPr>
          <p:cNvCxnSpPr>
            <a:cxnSpLocks/>
          </p:cNvCxnSpPr>
          <p:nvPr/>
        </p:nvCxnSpPr>
        <p:spPr>
          <a:xfrm>
            <a:off x="8458200" y="2791333"/>
            <a:ext cx="342900" cy="1275334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0370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9CCC1-F2E9-F9AE-C3ED-75AE9EC9F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clipart, tegning, Børnekunst, illustration/afbildning&#10;&#10;AI-genereret indhold kan være ukorrekt.">
            <a:extLst>
              <a:ext uri="{FF2B5EF4-FFF2-40B4-BE49-F238E27FC236}">
                <a16:creationId xmlns:a16="http://schemas.microsoft.com/office/drawing/2014/main" id="{1B577512-C676-B755-4B1A-6DC37F7B7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10241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6A4B9A16-18C3-3627-CD71-D5D0D64BCF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424" y="3530092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da-DK" sz="4400">
                <a:latin typeface="Bauhaus 93" panose="04030905020B02020C02" pitchFamily="82" charset="0"/>
              </a:rPr>
              <a:t>+Bus 1</a:t>
            </a:r>
            <a:br>
              <a:rPr lang="da-DK" sz="4400">
                <a:latin typeface="Bauhaus 93" panose="04030905020B02020C02" pitchFamily="82" charset="0"/>
              </a:rPr>
            </a:br>
            <a:r>
              <a:rPr lang="da-DK" sz="4400" err="1">
                <a:latin typeface="Bauhaus 93" panose="04030905020B02020C02" pitchFamily="82" charset="0"/>
              </a:rPr>
              <a:t>BPPpris</a:t>
            </a:r>
            <a:r>
              <a:rPr lang="da-DK" sz="4400">
                <a:latin typeface="Bauhaus 93" panose="04030905020B02020C02" pitchFamily="82" charset="0"/>
              </a:rPr>
              <a:t> (4)</a:t>
            </a:r>
            <a:br>
              <a:rPr lang="da-DK">
                <a:latin typeface="Bauhaus 93" panose="04030905020B02020C02" pitchFamily="82" charset="0"/>
              </a:rPr>
            </a:br>
            <a:endParaRPr lang="da-DK" sz="2200">
              <a:latin typeface="Bauhaus 93" panose="04030905020B02020C02" pitchFamily="82" charset="0"/>
            </a:endParaRPr>
          </a:p>
        </p:txBody>
      </p:sp>
      <p:cxnSp>
        <p:nvCxnSpPr>
          <p:cNvPr id="2" name="Lige forbindelse 1">
            <a:extLst>
              <a:ext uri="{FF2B5EF4-FFF2-40B4-BE49-F238E27FC236}">
                <a16:creationId xmlns:a16="http://schemas.microsoft.com/office/drawing/2014/main" id="{45A15DBB-E3D6-45A6-8AC8-9B0C83131F58}"/>
              </a:ext>
            </a:extLst>
          </p:cNvPr>
          <p:cNvCxnSpPr>
            <a:cxnSpLocks/>
          </p:cNvCxnSpPr>
          <p:nvPr/>
        </p:nvCxnSpPr>
        <p:spPr>
          <a:xfrm>
            <a:off x="8458200" y="2791333"/>
            <a:ext cx="342900" cy="1275334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9052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654FE-F2D9-6F60-CADA-D1B66A2DC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 descr="Et billede, der indeholder tegning, clipart, Børnekunst, cirkel&#10;&#10;AI-genereret indhold kan være ukorrekt.">
            <a:extLst>
              <a:ext uri="{FF2B5EF4-FFF2-40B4-BE49-F238E27FC236}">
                <a16:creationId xmlns:a16="http://schemas.microsoft.com/office/drawing/2014/main" id="{6344695B-5AF1-3547-86E9-D76D3435E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10241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55A23C4F-ED04-37FB-FF7E-AE6AFB230796}"/>
              </a:ext>
            </a:extLst>
          </p:cNvPr>
          <p:cNvSpPr txBox="1">
            <a:spLocks/>
          </p:cNvSpPr>
          <p:nvPr/>
        </p:nvSpPr>
        <p:spPr>
          <a:xfrm>
            <a:off x="344424" y="3530092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4400">
                <a:latin typeface="Bauhaus 93"/>
              </a:rPr>
              <a:t>+Bus II</a:t>
            </a:r>
            <a:br>
              <a:rPr lang="da-DK" sz="4400">
                <a:latin typeface="Bauhaus 93" panose="04030905020B02020C02" pitchFamily="82" charset="0"/>
              </a:rPr>
            </a:br>
            <a:r>
              <a:rPr lang="da-DK" sz="4400">
                <a:latin typeface="Bauhaus 93"/>
              </a:rPr>
              <a:t>+ Bus 1 </a:t>
            </a:r>
            <a:r>
              <a:rPr lang="da-DK" sz="2400">
                <a:latin typeface="Bauhaus 93"/>
              </a:rPr>
              <a:t>(upgrade)</a:t>
            </a:r>
            <a:br>
              <a:rPr lang="da-DK">
                <a:latin typeface="Bauhaus 93" panose="04030905020B02020C02" pitchFamily="82" charset="0"/>
              </a:rPr>
            </a:br>
            <a:endParaRPr lang="da-DK" sz="2200">
              <a:latin typeface="Bauhaus 93" panose="04030905020B02020C02" pitchFamily="82" charset="0"/>
            </a:endParaRPr>
          </a:p>
        </p:txBody>
      </p: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F38DD283-6D3D-77FA-1631-B446F6C80CA3}"/>
              </a:ext>
            </a:extLst>
          </p:cNvPr>
          <p:cNvCxnSpPr>
            <a:cxnSpLocks/>
          </p:cNvCxnSpPr>
          <p:nvPr/>
        </p:nvCxnSpPr>
        <p:spPr>
          <a:xfrm>
            <a:off x="8458200" y="2791333"/>
            <a:ext cx="342900" cy="1275334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7099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C37D6-2F69-96A9-D250-573DF124B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33443BED-7595-0855-26E0-C193755D04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467"/>
          <a:stretch>
            <a:fillRect/>
          </a:stretch>
        </p:blipFill>
        <p:spPr>
          <a:xfrm>
            <a:off x="1381125" y="1335024"/>
            <a:ext cx="9429750" cy="5522976"/>
          </a:xfrm>
          <a:prstGeom prst="rect">
            <a:avLst/>
          </a:prstGeo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4EAC193-5B3E-EEB0-8A69-BDF260C6F6AF}"/>
              </a:ext>
            </a:extLst>
          </p:cNvPr>
          <p:cNvSpPr txBox="1">
            <a:spLocks/>
          </p:cNvSpPr>
          <p:nvPr/>
        </p:nvSpPr>
        <p:spPr>
          <a:xfrm>
            <a:off x="413327" y="985626"/>
            <a:ext cx="6935684" cy="43877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1950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11188" indent="-1635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b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600"/>
              </a:lnSpc>
              <a:spcBef>
                <a:spcPts val="1800"/>
              </a:spcBef>
              <a:spcAft>
                <a:spcPts val="600"/>
              </a:spcAft>
            </a:pPr>
            <a:r>
              <a:rPr lang="da-DK" sz="2000" kern="0">
                <a:solidFill>
                  <a:schemeClr val="tx1"/>
                </a:solidFill>
                <a:latin typeface="Aptos Display"/>
                <a:cs typeface="72 Black" panose="020B0A04030603020204" pitchFamily="34" charset="0"/>
              </a:rPr>
              <a:t>Mobilitetshub &amp; 2 km plusbus – Fra E45 til E39</a:t>
            </a:r>
            <a:endParaRPr lang="da-DK" sz="2000" kern="0">
              <a:solidFill>
                <a:schemeClr val="tx1"/>
              </a:solidFill>
              <a:latin typeface="Aptos Display"/>
              <a:ea typeface="Times New Roman" panose="02020603050405020304" pitchFamily="18" charset="0"/>
              <a:cs typeface="72 Light" panose="020B0303030000000003" pitchFamily="34" charset="0"/>
            </a:endParaRPr>
          </a:p>
        </p:txBody>
      </p:sp>
      <p:sp>
        <p:nvSpPr>
          <p:cNvPr id="6" name="Pladsholder til tekst 4">
            <a:extLst>
              <a:ext uri="{FF2B5EF4-FFF2-40B4-BE49-F238E27FC236}">
                <a16:creationId xmlns:a16="http://schemas.microsoft.com/office/drawing/2014/main" id="{0B444E54-72D1-3283-C11A-638895D454F9}"/>
              </a:ext>
            </a:extLst>
          </p:cNvPr>
          <p:cNvSpPr txBox="1">
            <a:spLocks/>
          </p:cNvSpPr>
          <p:nvPr/>
        </p:nvSpPr>
        <p:spPr>
          <a:xfrm>
            <a:off x="565727" y="642726"/>
            <a:ext cx="6935684" cy="43877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1950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11188" indent="-1635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b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ts val="1600"/>
              </a:lnSpc>
              <a:spcBef>
                <a:spcPts val="1800"/>
              </a:spcBef>
              <a:spcAft>
                <a:spcPts val="600"/>
              </a:spcAft>
            </a:pPr>
            <a:r>
              <a:rPr lang="da-DK" sz="4800" b="1" kern="0">
                <a:solidFill>
                  <a:schemeClr val="tx1"/>
                </a:solidFill>
                <a:latin typeface="Aptos Black"/>
                <a:cs typeface="72 Black" panose="020B0A04030603020204" pitchFamily="34" charset="0"/>
              </a:rPr>
              <a:t>3.LFF</a:t>
            </a:r>
            <a:endParaRPr lang="da-DK" sz="4800" kern="0">
              <a:solidFill>
                <a:schemeClr val="tx1"/>
              </a:solidFill>
              <a:latin typeface="Aptos Black"/>
              <a:ea typeface="Times New Roman" panose="02020603050405020304" pitchFamily="18" charset="0"/>
              <a:cs typeface="72 Light" panose="020B030303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2931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A74B225D-6FBA-DB7E-8332-CE4BDBA4B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83032"/>
            <a:ext cx="12192000" cy="861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8430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9A96E382-02D6-3A6D-9A27-D3F6BACE7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7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611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ield Of Dreams Misquote">
            <a:extLst>
              <a:ext uri="{FF2B5EF4-FFF2-40B4-BE49-F238E27FC236}">
                <a16:creationId xmlns:a16="http://schemas.microsoft.com/office/drawing/2014/main" id="{E06E2226-E8F6-5FA3-5AF1-3D23D06322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9745" y="1286958"/>
            <a:ext cx="7620000" cy="42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716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B9D891-2E7B-B657-B645-0634EFF56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b="1" dirty="0">
                <a:latin typeface="Arial Narrow" panose="020B0606020202030204" pitchFamily="34" charset="0"/>
              </a:rPr>
              <a:t>Introduktion til gruppedrøftelser</a:t>
            </a:r>
            <a:endParaRPr lang="da-DK" dirty="0">
              <a:latin typeface="Arial Narrow" panose="020B0606020202030204" pitchFamily="34" charset="0"/>
            </a:endParaRP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6E289514-7065-AD74-9B58-243D405E8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10512424" cy="823912"/>
          </a:xfrm>
        </p:spPr>
        <p:txBody>
          <a:bodyPr>
            <a:noAutofit/>
          </a:bodyPr>
          <a:lstStyle/>
          <a:p>
            <a:r>
              <a:rPr lang="da-DK" sz="2800" dirty="0">
                <a:latin typeface="Arial Narrow" panose="020B0606020202030204" pitchFamily="34" charset="0"/>
              </a:rPr>
              <a:t>Rejs jer op - Find sammen 5-8 personer, (gerne nogen I ikke kender), synes I ikke der er plads nok omkring jer, så bevæg jer et andet sted hen.  </a:t>
            </a:r>
            <a:endParaRPr lang="da-DK" sz="28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C7DC20-1C9E-A8EC-DF0F-2BED05A873F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/>
            <a:endParaRPr lang="da-DK" dirty="0">
              <a:latin typeface="Arial Narrow" panose="020B0606020202030204" pitchFamily="34" charset="0"/>
            </a:endParaRP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Hvad er </a:t>
            </a:r>
            <a:r>
              <a:rPr lang="da-DK" b="1" dirty="0">
                <a:latin typeface="Arial Narrow" panose="020B0606020202030204" pitchFamily="34" charset="0"/>
              </a:rPr>
              <a:t>dilemmaet?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Hvad er den </a:t>
            </a:r>
            <a:r>
              <a:rPr lang="da-DK" b="1" dirty="0">
                <a:latin typeface="Arial Narrow" panose="020B0606020202030204" pitchFamily="34" charset="0"/>
              </a:rPr>
              <a:t>modige løsning?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Hvad er den </a:t>
            </a:r>
            <a:r>
              <a:rPr lang="da-DK" b="1" dirty="0">
                <a:latin typeface="Arial Narrow" panose="020B0606020202030204" pitchFamily="34" charset="0"/>
              </a:rPr>
              <a:t>realistiske første handling?</a:t>
            </a:r>
          </a:p>
          <a:p>
            <a:endParaRPr lang="da-DK" dirty="0">
              <a:latin typeface="Arial Narrow" panose="020B0606020202030204" pitchFamily="34" charset="0"/>
            </a:endParaRPr>
          </a:p>
        </p:txBody>
      </p:sp>
      <p:pic>
        <p:nvPicPr>
          <p:cNvPr id="5" name="Pladsholder til indhold 4" descr="Løbende Linje Tegning Kolleger Stående Til Diskutere Arbejde Fyr Taler Problem Med Forklare Med Laptop Teamwork Business Metafor Tema">
            <a:extLst>
              <a:ext uri="{FF2B5EF4-FFF2-40B4-BE49-F238E27FC236}">
                <a16:creationId xmlns:a16="http://schemas.microsoft.com/office/drawing/2014/main" id="{B4426960-D283-7110-BD20-A35EBF500AD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 b="10291"/>
          <a:stretch>
            <a:fillRect/>
          </a:stretch>
        </p:blipFill>
        <p:spPr>
          <a:xfrm>
            <a:off x="6347671" y="2505075"/>
            <a:ext cx="4832246" cy="330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3472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2D5240-B7C9-27F1-58B1-7CDB67B66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latin typeface="Arial Narrow" panose="020B0606020202030204" pitchFamily="34" charset="0"/>
              </a:rPr>
              <a:t>Tema 1 – Fremtidens villavej</a:t>
            </a:r>
            <a:endParaRPr lang="da-DK" dirty="0">
              <a:latin typeface="Arial Narrow" panose="020B0606020202030204" pitchFamily="34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E4408C-8343-072C-C2A3-0EACB7F020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1353800" cy="105647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da-DK" b="1" dirty="0">
                <a:latin typeface="Arial Narrow" panose="020B0606020202030204" pitchFamily="34" charset="0"/>
              </a:rPr>
              <a:t>Hvis villakvarteret skulle bygges fra bunden i morgen, hvordan ville vejen så se ud? </a:t>
            </a:r>
          </a:p>
          <a:p>
            <a:pPr marL="0" indent="0">
              <a:buNone/>
            </a:pPr>
            <a:r>
              <a:rPr lang="da-DK" dirty="0">
                <a:latin typeface="Arial Narrow" panose="020B0606020202030204" pitchFamily="34" charset="0"/>
              </a:rPr>
              <a:t>Hvordan får vi plads til det hele? Kan pladsen bruges til mere end ét formål?</a:t>
            </a:r>
          </a:p>
          <a:p>
            <a:pPr marL="0" indent="0">
              <a:buNone/>
            </a:pPr>
            <a:r>
              <a:rPr lang="da-DK" dirty="0">
                <a:latin typeface="Arial Narrow" panose="020B0606020202030204" pitchFamily="34" charset="0"/>
              </a:rPr>
              <a:t>Hvor skal vi tage pladsen fra – er vi bevidste om vores fravalg?</a:t>
            </a:r>
          </a:p>
          <a:p>
            <a:pPr marL="0" indent="0">
              <a:buNone/>
            </a:pPr>
            <a:endParaRPr lang="da-DK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da-DK" dirty="0">
              <a:latin typeface="Arial Narrow" panose="020B0606020202030204" pitchFamily="34" charset="0"/>
            </a:endParaRPr>
          </a:p>
          <a:p>
            <a:endParaRPr lang="da-DK" dirty="0">
              <a:latin typeface="Arial Narrow" panose="020B0606020202030204" pitchFamily="34" charset="0"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A6A1599E-A70E-1F0A-3EDF-44DEA18F5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5607" y="2882096"/>
            <a:ext cx="8126393" cy="4063197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A9CE3EE4-CC1A-AD26-E293-CFD3508A9C11}"/>
              </a:ext>
            </a:extLst>
          </p:cNvPr>
          <p:cNvSpPr txBox="1"/>
          <p:nvPr/>
        </p:nvSpPr>
        <p:spPr>
          <a:xfrm>
            <a:off x="5717894" y="6412375"/>
            <a:ext cx="787078" cy="238527"/>
          </a:xfrm>
          <a:prstGeom prst="rect">
            <a:avLst/>
          </a:prstGeom>
          <a:solidFill>
            <a:srgbClr val="ECE8E3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950" dirty="0"/>
              <a:t>I alt 26, 5 m</a:t>
            </a:r>
          </a:p>
        </p:txBody>
      </p:sp>
      <p:sp>
        <p:nvSpPr>
          <p:cNvPr id="10" name="Pladsholder til indhold 2">
            <a:extLst>
              <a:ext uri="{FF2B5EF4-FFF2-40B4-BE49-F238E27FC236}">
                <a16:creationId xmlns:a16="http://schemas.microsoft.com/office/drawing/2014/main" id="{B6FEFDCB-CA4B-CEC6-53C6-89774672B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966314"/>
            <a:ext cx="10512424" cy="3684588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da-DK" dirty="0">
                <a:latin typeface="Arial Narrow" panose="020B0606020202030204" pitchFamily="34" charset="0"/>
              </a:rPr>
              <a:t>Kørende biler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Parkerede biler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Affaldscontainere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Cyklister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Gående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Træer og andet grønt</a:t>
            </a:r>
          </a:p>
          <a:p>
            <a:pPr lvl="0"/>
            <a:r>
              <a:rPr lang="da-DK" dirty="0" err="1">
                <a:latin typeface="Arial Narrow" panose="020B0606020202030204" pitchFamily="34" charset="0"/>
              </a:rPr>
              <a:t>Vandhåntering</a:t>
            </a:r>
            <a:r>
              <a:rPr lang="da-DK" dirty="0">
                <a:latin typeface="Arial Narrow" panose="020B0606020202030204" pitchFamily="34" charset="0"/>
              </a:rPr>
              <a:t> og klimatilpasning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Udeservering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Leg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Ophold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Andet</a:t>
            </a:r>
          </a:p>
          <a:p>
            <a:endParaRPr lang="da-DK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3856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>
            <a:extLst>
              <a:ext uri="{FF2B5EF4-FFF2-40B4-BE49-F238E27FC236}">
                <a16:creationId xmlns:a16="http://schemas.microsoft.com/office/drawing/2014/main" id="{19C9361A-615A-E591-0FAB-34A449CBE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latin typeface="Arial Narrow" panose="020B0606020202030204" pitchFamily="34" charset="0"/>
              </a:rPr>
              <a:t>Tema 2 – Hastighed i byen</a:t>
            </a:r>
            <a:endParaRPr lang="da-DK" dirty="0">
              <a:latin typeface="Arial Narrow" panose="020B0606020202030204" pitchFamily="34" charset="0"/>
            </a:endParaRPr>
          </a:p>
        </p:txBody>
      </p:sp>
      <p:sp>
        <p:nvSpPr>
          <p:cNvPr id="23" name="Pladsholder til tekst 22">
            <a:extLst>
              <a:ext uri="{FF2B5EF4-FFF2-40B4-BE49-F238E27FC236}">
                <a16:creationId xmlns:a16="http://schemas.microsoft.com/office/drawing/2014/main" id="{94AC1A9C-0154-33BF-6219-60313FBE9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10862217" cy="823912"/>
          </a:xfrm>
        </p:spPr>
        <p:txBody>
          <a:bodyPr>
            <a:normAutofit/>
          </a:bodyPr>
          <a:lstStyle/>
          <a:p>
            <a:r>
              <a:rPr lang="da-DK" dirty="0">
                <a:latin typeface="Arial Narrow" panose="020B0606020202030204" pitchFamily="34" charset="0"/>
              </a:rPr>
              <a:t>Hvad er den rigtige hastighed i vores byer – og hvad skal der til for at komme derhen?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4F292B-476F-11F8-61CB-5220328C6F7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/>
            <a:r>
              <a:rPr lang="da-DK" dirty="0">
                <a:latin typeface="Arial Narrow" panose="020B0606020202030204" pitchFamily="34" charset="0"/>
              </a:rPr>
              <a:t>Er 50 km/t stadig relevant?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Skal vi designe efter hastigheden, skilte os til den, ændre lovgivningen eller andet?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Hvilke barrierer møder vi i debatten og implementeringen?</a:t>
            </a:r>
          </a:p>
          <a:p>
            <a:endParaRPr lang="da-DK" dirty="0">
              <a:latin typeface="Arial Narrow" panose="020B0606020202030204" pitchFamily="34" charset="0"/>
            </a:endParaRPr>
          </a:p>
        </p:txBody>
      </p:sp>
      <p:pic>
        <p:nvPicPr>
          <p:cNvPr id="22" name="Pladsholder til indhold 21">
            <a:extLst>
              <a:ext uri="{FF2B5EF4-FFF2-40B4-BE49-F238E27FC236}">
                <a16:creationId xmlns:a16="http://schemas.microsoft.com/office/drawing/2014/main" id="{238B8C8A-2D6A-8534-D766-DC7EA621CB1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72200" y="2619640"/>
            <a:ext cx="5183188" cy="345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5483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Håndtegnede børn biler sømløs mønster. Enkelt bildesign, farveblyant eller kridttegningskøretøj. Bil lastbil sporvogn, stof print neoteriske vektor skabelon">
            <a:extLst>
              <a:ext uri="{FF2B5EF4-FFF2-40B4-BE49-F238E27FC236}">
                <a16:creationId xmlns:a16="http://schemas.microsoft.com/office/drawing/2014/main" id="{1AEA91DF-C4C1-8AAA-5A83-44107D4BC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7504" y="-25109"/>
            <a:ext cx="6844496" cy="707264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B782E59-BCFD-879C-8B81-F9C456367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045463" cy="1325563"/>
          </a:xfrm>
        </p:spPr>
        <p:txBody>
          <a:bodyPr/>
          <a:lstStyle/>
          <a:p>
            <a:r>
              <a:rPr lang="da-DK" b="1" dirty="0">
                <a:latin typeface="Arial Narrow" panose="020B0606020202030204" pitchFamily="34" charset="0"/>
              </a:rPr>
              <a:t>Tema 3 – Parkeringsnormer</a:t>
            </a:r>
            <a:endParaRPr lang="da-DK" dirty="0">
              <a:latin typeface="Arial Narrow" panose="020B0606020202030204" pitchFamily="34" charset="0"/>
            </a:endParaRP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5E2813A-D097-C404-89D5-0603EBEDB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4507716" cy="823912"/>
          </a:xfrm>
        </p:spPr>
        <p:txBody>
          <a:bodyPr>
            <a:normAutofit fontScale="92500"/>
          </a:bodyPr>
          <a:lstStyle/>
          <a:p>
            <a:r>
              <a:rPr lang="da-DK" dirty="0">
                <a:latin typeface="Arial Narrow" panose="020B0606020202030204" pitchFamily="34" charset="0"/>
              </a:rPr>
              <a:t>Hvis vi kunne starte forfra med nye p-normer, hvordan skulle de så se ud?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A6F1DBB-62F3-E858-81E2-3721B7B2DF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345670" cy="3684588"/>
          </a:xfrm>
        </p:spPr>
        <p:txBody>
          <a:bodyPr>
            <a:normAutofit/>
          </a:bodyPr>
          <a:lstStyle/>
          <a:p>
            <a:pPr lvl="0"/>
            <a:r>
              <a:rPr lang="da-DK" dirty="0">
                <a:latin typeface="Arial Narrow" panose="020B0606020202030204" pitchFamily="34" charset="0"/>
              </a:rPr>
              <a:t>Minimumsnormer?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Maksimumsnormer?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Delemobilitet, mikromobilitet, cykler mv.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Dynamiske løsninger?</a:t>
            </a:r>
          </a:p>
          <a:p>
            <a:endParaRPr lang="da-DK" dirty="0">
              <a:latin typeface="Arial Narrow" panose="020B0606020202030204" pitchFamily="34" charset="0"/>
            </a:endParaRPr>
          </a:p>
        </p:txBody>
      </p:sp>
      <p:pic>
        <p:nvPicPr>
          <p:cNvPr id="6" name="Billede 5" descr="MC og knallert parkering - Kombiskilte">
            <a:extLst>
              <a:ext uri="{FF2B5EF4-FFF2-40B4-BE49-F238E27FC236}">
                <a16:creationId xmlns:a16="http://schemas.microsoft.com/office/drawing/2014/main" id="{F57EC465-5C1E-D48C-08BA-B1E72AFCD8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20" t="13259" r="6020" b="5582"/>
          <a:stretch>
            <a:fillRect/>
          </a:stretch>
        </p:blipFill>
        <p:spPr>
          <a:xfrm>
            <a:off x="6840638" y="3067414"/>
            <a:ext cx="783762" cy="723172"/>
          </a:xfrm>
          <a:prstGeom prst="rect">
            <a:avLst/>
          </a:prstGeom>
        </p:spPr>
      </p:pic>
      <p:pic>
        <p:nvPicPr>
          <p:cNvPr id="7" name="Billede 6" descr="Skilt &quot;CYKEL PARKERING&quot; 18x13 cm aluminium blå">
            <a:extLst>
              <a:ext uri="{FF2B5EF4-FFF2-40B4-BE49-F238E27FC236}">
                <a16:creationId xmlns:a16="http://schemas.microsoft.com/office/drawing/2014/main" id="{1F5425B4-CC26-9826-D518-03F4142590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58" t="5716" r="4958" b="6822"/>
          <a:stretch>
            <a:fillRect/>
          </a:stretch>
        </p:blipFill>
        <p:spPr>
          <a:xfrm>
            <a:off x="7624400" y="3067414"/>
            <a:ext cx="993125" cy="723172"/>
          </a:xfrm>
          <a:prstGeom prst="rect">
            <a:avLst/>
          </a:prstGeom>
        </p:spPr>
      </p:pic>
      <p:pic>
        <p:nvPicPr>
          <p:cNvPr id="8" name="Billede 7" descr="E33.1 Parkering, dobbeltsidet skilt » SERI Q SIGN">
            <a:extLst>
              <a:ext uri="{FF2B5EF4-FFF2-40B4-BE49-F238E27FC236}">
                <a16:creationId xmlns:a16="http://schemas.microsoft.com/office/drawing/2014/main" id="{C4EE00D3-1C98-5D34-835E-2AEF77E7FD0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191" t="9607" r="24592" b="15907"/>
          <a:stretch>
            <a:fillRect/>
          </a:stretch>
        </p:blipFill>
        <p:spPr>
          <a:xfrm>
            <a:off x="8617525" y="3067415"/>
            <a:ext cx="731911" cy="723172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2A0A3EF4-0D33-2137-7E6E-3110D89818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5193" y="3035713"/>
            <a:ext cx="783762" cy="783762"/>
          </a:xfrm>
          <a:prstGeom prst="rect">
            <a:avLst/>
          </a:prstGeom>
        </p:spPr>
      </p:pic>
      <p:pic>
        <p:nvPicPr>
          <p:cNvPr id="11" name="Billede 10" descr="Parkeringsregler for elbiler - AutoMester">
            <a:extLst>
              <a:ext uri="{FF2B5EF4-FFF2-40B4-BE49-F238E27FC236}">
                <a16:creationId xmlns:a16="http://schemas.microsoft.com/office/drawing/2014/main" id="{04C72E09-247A-2A2F-BD24-9460A17246E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0078" r="2562"/>
          <a:stretch>
            <a:fillRect/>
          </a:stretch>
        </p:blipFill>
        <p:spPr>
          <a:xfrm>
            <a:off x="9950792" y="3067414"/>
            <a:ext cx="725831" cy="75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528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BFE2DE-78D2-314C-A0F1-5ED6A03D4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latin typeface="Arial Narrow" panose="020B0606020202030204" pitchFamily="34" charset="0"/>
              </a:rPr>
              <a:t>Tema 4 – Lov, standard, norm</a:t>
            </a:r>
            <a:endParaRPr lang="da-DK" dirty="0">
              <a:latin typeface="Arial Narrow" panose="020B0606020202030204" pitchFamily="34" charset="0"/>
            </a:endParaRP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0F2EEDB-CF2B-8AE4-526F-B82AC1A7E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10512424" cy="823912"/>
          </a:xfrm>
        </p:spPr>
        <p:txBody>
          <a:bodyPr>
            <a:normAutofit/>
          </a:bodyPr>
          <a:lstStyle/>
          <a:p>
            <a:r>
              <a:rPr lang="da-DK" dirty="0">
                <a:latin typeface="Arial Narrow" panose="020B0606020202030204" pitchFamily="34" charset="0"/>
              </a:rPr>
              <a:t>Hvilken gældende lovgivning, standard eller norm står mest i vejen for indretningen af fremtidens mobilitet – hvor løber I panden mod en mur?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6E9ABE2-3D98-8434-5C6D-F1723DF187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da-DK" dirty="0"/>
          </a:p>
          <a:p>
            <a:endParaRPr lang="da-DK" dirty="0"/>
          </a:p>
        </p:txBody>
      </p: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CED1EFE4-BCCD-DB8C-0A95-CA5FC38459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60699" y="2505075"/>
            <a:ext cx="10394689" cy="3684588"/>
          </a:xfrm>
        </p:spPr>
        <p:txBody>
          <a:bodyPr numCol="2">
            <a:noAutofit/>
          </a:bodyPr>
          <a:lstStyle/>
          <a:p>
            <a:r>
              <a:rPr lang="da-DK" sz="1600" dirty="0">
                <a:latin typeface="Arial Narrow" panose="020B0606020202030204" pitchFamily="34" charset="0"/>
              </a:rPr>
              <a:t>Færdselsloven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Lov om offentlige veje (Vejloven)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Privatvejsloven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Planloven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Bygningsloven og Bygningsreglementet (BR18)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Miljøvurderingsloven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Miljøbeskyttelsesloven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Naturbeskyttelsesloven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Museumsloven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Kystbeskyttelsesloven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Vandløbsloven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AFIR-forordningen (EU)</a:t>
            </a:r>
          </a:p>
          <a:p>
            <a:endParaRPr lang="da-DK" sz="1600" dirty="0">
              <a:latin typeface="Arial Narrow" panose="020B0606020202030204" pitchFamily="34" charset="0"/>
            </a:endParaRPr>
          </a:p>
          <a:p>
            <a:endParaRPr lang="da-DK" sz="1600" dirty="0">
              <a:latin typeface="Arial Narrow" panose="020B0606020202030204" pitchFamily="34" charset="0"/>
            </a:endParaRPr>
          </a:p>
          <a:p>
            <a:r>
              <a:rPr lang="da-DK" sz="1600" dirty="0">
                <a:latin typeface="Arial Narrow" panose="020B0606020202030204" pitchFamily="34" charset="0"/>
              </a:rPr>
              <a:t>Lov om kollektiv trafik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FN's Handicapkonvention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Vejregler for bl.a. trafiksikkerhed,  hastighedsplanlægning, byernes trafikarealer og tværprofiler, kryds,  cykeltrafik, gangtrafik, tilgængelighed for alle, parkering, vejafmærkning, vejbelysning, signalanlæg, drift og vedligehold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DS/ISO 21542 (Tilgængelighed i det byggede miljø)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DS/EN 17210 (Tilgængelighed og anvendelighed)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DS/EN 13201 (Vejbelysning)</a:t>
            </a:r>
          </a:p>
          <a:p>
            <a:r>
              <a:rPr lang="da-DK" sz="1600" dirty="0" err="1">
                <a:latin typeface="Arial Narrow" panose="020B0606020202030204" pitchFamily="34" charset="0"/>
              </a:rPr>
              <a:t>Eurocodes</a:t>
            </a:r>
            <a:r>
              <a:rPr lang="da-DK" sz="1600" dirty="0">
                <a:latin typeface="Arial Narrow" panose="020B0606020202030204" pitchFamily="34" charset="0"/>
              </a:rPr>
              <a:t> (konstruktioner, broer og støttemure)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Produkt- og materialestandarder for belægninger, kantsten og byrumsinventar</a:t>
            </a:r>
          </a:p>
          <a:p>
            <a:r>
              <a:rPr lang="da-DK" sz="1600" dirty="0">
                <a:latin typeface="Arial Narrow" panose="020B0606020202030204" pitchFamily="34" charset="0"/>
              </a:rPr>
              <a:t>Arbejdsmiljølovgivning</a:t>
            </a:r>
            <a:br>
              <a:rPr lang="da-DK" sz="1600" dirty="0">
                <a:latin typeface="Arial Narrow" panose="020B0606020202030204" pitchFamily="34" charset="0"/>
              </a:rPr>
            </a:br>
            <a:endParaRPr lang="da-DK" sz="1600" dirty="0">
              <a:latin typeface="Arial Narrow" panose="020B0606020202030204" pitchFamily="34" charset="0"/>
            </a:endParaRPr>
          </a:p>
          <a:p>
            <a:endParaRPr lang="da-DK" sz="1600" dirty="0">
              <a:latin typeface="Arial Narrow" panose="020B0606020202030204" pitchFamily="34" charset="0"/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EC65106A-9EB8-7416-C45D-9A1108033B1C}"/>
              </a:ext>
            </a:extLst>
          </p:cNvPr>
          <p:cNvSpPr txBox="1"/>
          <p:nvPr/>
        </p:nvSpPr>
        <p:spPr>
          <a:xfrm>
            <a:off x="8993529" y="590309"/>
            <a:ext cx="706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000" dirty="0">
                <a:solidFill>
                  <a:srgbClr val="FF0000"/>
                </a:solidFill>
                <a:latin typeface="Arial Narrow" panose="020B0606020202030204" pitchFamily="34" charset="0"/>
              </a:rPr>
              <a:t>§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E87E2105-8DB2-35D8-6CBB-7AB8F8E31888}"/>
              </a:ext>
            </a:extLst>
          </p:cNvPr>
          <p:cNvSpPr txBox="1"/>
          <p:nvPr/>
        </p:nvSpPr>
        <p:spPr>
          <a:xfrm rot="480840">
            <a:off x="5291519" y="6109574"/>
            <a:ext cx="706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00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§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05D7ABA1-0975-1A67-4C0F-544589117897}"/>
              </a:ext>
            </a:extLst>
          </p:cNvPr>
          <p:cNvSpPr txBox="1"/>
          <p:nvPr/>
        </p:nvSpPr>
        <p:spPr>
          <a:xfrm rot="20849715">
            <a:off x="3812219" y="4385592"/>
            <a:ext cx="7060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dirty="0">
                <a:solidFill>
                  <a:srgbClr val="6699FF"/>
                </a:solidFill>
                <a:latin typeface="Arial Narrow" panose="020B0606020202030204" pitchFamily="34" charset="0"/>
              </a:rPr>
              <a:t>§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48EAE23B-C057-2D27-45E5-F3843EA32671}"/>
              </a:ext>
            </a:extLst>
          </p:cNvPr>
          <p:cNvSpPr txBox="1"/>
          <p:nvPr/>
        </p:nvSpPr>
        <p:spPr>
          <a:xfrm>
            <a:off x="5488371" y="3659530"/>
            <a:ext cx="7060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dirty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</a:rPr>
              <a:t>§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76E3F883-7F38-11AD-0CB1-4AE5563877FE}"/>
              </a:ext>
            </a:extLst>
          </p:cNvPr>
          <p:cNvSpPr txBox="1"/>
          <p:nvPr/>
        </p:nvSpPr>
        <p:spPr>
          <a:xfrm rot="20521341">
            <a:off x="9587734" y="5949775"/>
            <a:ext cx="706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000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§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1FFE6058-8971-E6B5-DCF7-F13C037ABF54}"/>
              </a:ext>
            </a:extLst>
          </p:cNvPr>
          <p:cNvSpPr txBox="1"/>
          <p:nvPr/>
        </p:nvSpPr>
        <p:spPr>
          <a:xfrm>
            <a:off x="4720541" y="2701985"/>
            <a:ext cx="706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000" dirty="0">
                <a:solidFill>
                  <a:srgbClr val="FF0000"/>
                </a:solidFill>
                <a:latin typeface="Arial Narrow" panose="020B0606020202030204" pitchFamily="34" charset="0"/>
              </a:rPr>
              <a:t>§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9CBFBBFF-342E-9051-FF2A-3D3E83C01381}"/>
              </a:ext>
            </a:extLst>
          </p:cNvPr>
          <p:cNvSpPr txBox="1"/>
          <p:nvPr/>
        </p:nvSpPr>
        <p:spPr>
          <a:xfrm rot="20302663">
            <a:off x="362934" y="985514"/>
            <a:ext cx="706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6000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§</a:t>
            </a:r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C18E3953-2E2B-C754-EF51-133CD3250CC6}"/>
              </a:ext>
            </a:extLst>
          </p:cNvPr>
          <p:cNvSpPr txBox="1"/>
          <p:nvPr/>
        </p:nvSpPr>
        <p:spPr>
          <a:xfrm rot="521212">
            <a:off x="228478" y="2806671"/>
            <a:ext cx="706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chemeClr val="accent1"/>
                </a:solidFill>
                <a:latin typeface="Arial Narrow" panose="020B0606020202030204" pitchFamily="34" charset="0"/>
              </a:rPr>
              <a:t>§</a:t>
            </a: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1C79BDBA-50F1-6BE8-DD7A-C446B472C829}"/>
              </a:ext>
            </a:extLst>
          </p:cNvPr>
          <p:cNvSpPr txBox="1"/>
          <p:nvPr/>
        </p:nvSpPr>
        <p:spPr>
          <a:xfrm rot="20727319">
            <a:off x="10916547" y="289538"/>
            <a:ext cx="8683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5000" dirty="0">
                <a:solidFill>
                  <a:schemeClr val="accent3"/>
                </a:solidFill>
                <a:latin typeface="Arial Narrow" panose="020B0606020202030204" pitchFamily="34" charset="0"/>
              </a:rPr>
              <a:t>§</a:t>
            </a:r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44954FD6-17F2-F397-CCCB-26CC5D95FC4C}"/>
              </a:ext>
            </a:extLst>
          </p:cNvPr>
          <p:cNvSpPr txBox="1"/>
          <p:nvPr/>
        </p:nvSpPr>
        <p:spPr>
          <a:xfrm>
            <a:off x="2492415" y="0"/>
            <a:ext cx="7060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5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§</a:t>
            </a:r>
          </a:p>
        </p:txBody>
      </p:sp>
      <p:sp>
        <p:nvSpPr>
          <p:cNvPr id="26" name="Tekstfelt 25">
            <a:extLst>
              <a:ext uri="{FF2B5EF4-FFF2-40B4-BE49-F238E27FC236}">
                <a16:creationId xmlns:a16="http://schemas.microsoft.com/office/drawing/2014/main" id="{1C2DF7F0-44D1-0377-BA25-8A00E92420DE}"/>
              </a:ext>
            </a:extLst>
          </p:cNvPr>
          <p:cNvSpPr txBox="1"/>
          <p:nvPr/>
        </p:nvSpPr>
        <p:spPr>
          <a:xfrm rot="587028">
            <a:off x="11111697" y="4869084"/>
            <a:ext cx="706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6000" dirty="0">
                <a:solidFill>
                  <a:schemeClr val="accent2"/>
                </a:solidFill>
                <a:latin typeface="Arial Narrow" panose="020B0606020202030204" pitchFamily="34" charset="0"/>
              </a:rPr>
              <a:t>§</a:t>
            </a:r>
          </a:p>
        </p:txBody>
      </p:sp>
    </p:spTree>
    <p:extLst>
      <p:ext uri="{BB962C8B-B14F-4D97-AF65-F5344CB8AC3E}">
        <p14:creationId xmlns:p14="http://schemas.microsoft.com/office/powerpoint/2010/main" val="33414296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FE56F0-0EB8-A9A9-F67C-E90AEF2F7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da-DK" dirty="0">
                <a:latin typeface="Arial Narrow" panose="020B0606020202030204" pitchFamily="34" charset="0"/>
              </a:rPr>
              <a:t>Opsamling og refleksion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47C4076-6F5C-4BD6-8607-E149E4FC3B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lvl="0"/>
            <a:r>
              <a:rPr lang="da-DK" dirty="0">
                <a:latin typeface="Arial Narrow" panose="020B0606020202030204" pitchFamily="34" charset="0"/>
              </a:rPr>
              <a:t>Én erkendelse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Én kontroversiel pointe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Én konkret handling</a:t>
            </a:r>
          </a:p>
          <a:p>
            <a:endParaRPr lang="da-DK" dirty="0">
              <a:latin typeface="Arial Narrow" panose="020B0606020202030204" pitchFamily="34" charset="0"/>
            </a:endParaRPr>
          </a:p>
        </p:txBody>
      </p:sp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62580884-5CA0-7EDE-7022-462371B526B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187734"/>
            <a:ext cx="5181600" cy="362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758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B6DFCF-F20D-48EC-B2A9-5A2966B14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latin typeface="Arial Narrow" panose="020B0606020202030204" pitchFamily="34" charset="0"/>
              </a:rPr>
              <a:t>Hvilken ændring bør vi i trafikfagfælleskabet prioritere først?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AD6A89B-2C1E-BC56-E7A2-5633DEF7B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>
                <a:latin typeface="Arial Narrow" panose="020B0606020202030204" pitchFamily="34" charset="0"/>
              </a:rPr>
              <a:t>Ny hastighedsstandard i byområder ex. 30 km/t</a:t>
            </a:r>
          </a:p>
          <a:p>
            <a:pPr lvl="0"/>
            <a:r>
              <a:rPr lang="da-DK">
                <a:latin typeface="Arial Narrow" panose="020B0606020202030204" pitchFamily="34" charset="0"/>
              </a:rPr>
              <a:t>Mere </a:t>
            </a:r>
            <a:r>
              <a:rPr lang="da-DK" dirty="0">
                <a:latin typeface="Arial Narrow" panose="020B0606020202030204" pitchFamily="34" charset="0"/>
              </a:rPr>
              <a:t>klimatilpasning i gaderummet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Mere plads til cykler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Flere delte mobilitetsløsninger</a:t>
            </a:r>
          </a:p>
          <a:p>
            <a:pPr lvl="0"/>
            <a:r>
              <a:rPr lang="da-DK" dirty="0">
                <a:latin typeface="Arial Narrow" panose="020B0606020202030204" pitchFamily="34" charset="0"/>
              </a:rPr>
              <a:t>Mere dobbeltudnyttelse af arealerne</a:t>
            </a:r>
          </a:p>
        </p:txBody>
      </p:sp>
    </p:spTree>
    <p:extLst>
      <p:ext uri="{BB962C8B-B14F-4D97-AF65-F5344CB8AC3E}">
        <p14:creationId xmlns:p14="http://schemas.microsoft.com/office/powerpoint/2010/main" val="41538375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9CE199-A773-45E9-D222-212E47387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0849EBD-840E-4612-483D-586ED998B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63681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CEEEE-7543-3C25-CF17-7625EF37C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1">
            <a:extLst>
              <a:ext uri="{FF2B5EF4-FFF2-40B4-BE49-F238E27FC236}">
                <a16:creationId xmlns:a16="http://schemas.microsoft.com/office/drawing/2014/main" id="{352B9530-059E-6E7E-C746-E476BCB84778}"/>
              </a:ext>
            </a:extLst>
          </p:cNvPr>
          <p:cNvSpPr txBox="1"/>
          <p:nvPr/>
        </p:nvSpPr>
        <p:spPr>
          <a:xfrm>
            <a:off x="341876" y="559593"/>
            <a:ext cx="9777483" cy="135421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Vi får flere biler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4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Calibri"/>
              <a:cs typeface="Calibri"/>
            </a:endParaRPr>
          </a:p>
        </p:txBody>
      </p:sp>
      <p:sp>
        <p:nvSpPr>
          <p:cNvPr id="4" name="Pladsholder til indhold 41">
            <a:extLst>
              <a:ext uri="{FF2B5EF4-FFF2-40B4-BE49-F238E27FC236}">
                <a16:creationId xmlns:a16="http://schemas.microsoft.com/office/drawing/2014/main" id="{87ECCAB0-DC84-A7A5-F51F-1B540DA40CCD}"/>
              </a:ext>
            </a:extLst>
          </p:cNvPr>
          <p:cNvSpPr>
            <a:spLocks noGrp="1"/>
          </p:cNvSpPr>
          <p:nvPr/>
        </p:nvSpPr>
        <p:spPr>
          <a:xfrm>
            <a:off x="686556" y="1536989"/>
            <a:ext cx="4844462" cy="1745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Stigende bilejerskab – særligt for 3 og flere biler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Højere bilejerskab end de andre store byer i Danmark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Mere end hver anden over 18 år ejer en bil</a:t>
            </a:r>
          </a:p>
        </p:txBody>
      </p:sp>
      <p:sp>
        <p:nvSpPr>
          <p:cNvPr id="5" name="Pladsholder til slidenummer 2">
            <a:extLst>
              <a:ext uri="{FF2B5EF4-FFF2-40B4-BE49-F238E27FC236}">
                <a16:creationId xmlns:a16="http://schemas.microsoft.com/office/drawing/2014/main" id="{37544DC9-6F55-6C45-2842-58BDB7665AA5}"/>
              </a:ext>
            </a:extLst>
          </p:cNvPr>
          <p:cNvSpPr>
            <a:spLocks noGrp="1"/>
          </p:cNvSpPr>
          <p:nvPr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r" defTabSz="914400" rtl="0" eaLnBrk="1" latinLnBrk="0" hangingPunct="1">
              <a:defRPr sz="12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91F5D-64A5-45DC-A46A-E95D4946DC7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Grafik 5" descr="Bil med massiv udfyldning">
            <a:extLst>
              <a:ext uri="{FF2B5EF4-FFF2-40B4-BE49-F238E27FC236}">
                <a16:creationId xmlns:a16="http://schemas.microsoft.com/office/drawing/2014/main" id="{F93ABC55-58A2-1487-8B7A-89CDEC6F46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6424" y="1289785"/>
            <a:ext cx="914400" cy="914400"/>
          </a:xfrm>
          <a:prstGeom prst="rect">
            <a:avLst/>
          </a:prstGeom>
        </p:spPr>
      </p:pic>
      <p:pic>
        <p:nvPicPr>
          <p:cNvPr id="8" name="Grafik 7" descr="Gruppe med massiv udfyldning">
            <a:extLst>
              <a:ext uri="{FF2B5EF4-FFF2-40B4-BE49-F238E27FC236}">
                <a16:creationId xmlns:a16="http://schemas.microsoft.com/office/drawing/2014/main" id="{9B377230-2CB2-4505-6368-A4E6037F8F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6463" y="1255929"/>
            <a:ext cx="914400" cy="914400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B80516F2-C09F-D4F9-D7E0-F4F693897A00}"/>
              </a:ext>
            </a:extLst>
          </p:cNvPr>
          <p:cNvSpPr txBox="1"/>
          <p:nvPr/>
        </p:nvSpPr>
        <p:spPr>
          <a:xfrm>
            <a:off x="6096000" y="422645"/>
            <a:ext cx="34061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Aalborg på 10 år (2010-2020):</a:t>
            </a: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12D7E827-2FD8-A428-5C88-86BCDBC9C06C}"/>
              </a:ext>
            </a:extLst>
          </p:cNvPr>
          <p:cNvSpPr txBox="1"/>
          <p:nvPr/>
        </p:nvSpPr>
        <p:spPr>
          <a:xfrm>
            <a:off x="6724498" y="2052896"/>
            <a:ext cx="242098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200" b="1" i="0" u="none" strike="noStrike" kern="1200" cap="none" spc="0" normalizeH="0" baseline="0" noProof="0">
                <a:ln>
                  <a:noFill/>
                </a:ln>
                <a:solidFill>
                  <a:srgbClr val="6E45A0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+ 10 %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flere indbyggere</a:t>
            </a: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13186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A54E05BA-CB23-EAB0-E61B-CCC246A49BF2}"/>
              </a:ext>
            </a:extLst>
          </p:cNvPr>
          <p:cNvSpPr txBox="1"/>
          <p:nvPr/>
        </p:nvSpPr>
        <p:spPr>
          <a:xfrm>
            <a:off x="9225705" y="2098855"/>
            <a:ext cx="242098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200" b="1" i="0" u="none" strike="noStrike" kern="1200" cap="none" spc="0" normalizeH="0" baseline="0" noProof="0">
                <a:ln>
                  <a:noFill/>
                </a:ln>
                <a:solidFill>
                  <a:srgbClr val="6E45A0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+ 25 %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flere biler </a:t>
            </a: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13186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5" name="Grafik 14" descr="Markør med massiv udfyldning">
            <a:extLst>
              <a:ext uri="{FF2B5EF4-FFF2-40B4-BE49-F238E27FC236}">
                <a16:creationId xmlns:a16="http://schemas.microsoft.com/office/drawing/2014/main" id="{769B4882-66F1-A7FA-AAD4-EB9DCF3FCE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701216">
            <a:off x="6464341" y="1148927"/>
            <a:ext cx="914400" cy="914400"/>
          </a:xfrm>
          <a:prstGeom prst="rect">
            <a:avLst/>
          </a:prstGeom>
        </p:spPr>
      </p:pic>
      <p:pic>
        <p:nvPicPr>
          <p:cNvPr id="16" name="Grafik 15" descr="Markør med massiv udfyldning">
            <a:extLst>
              <a:ext uri="{FF2B5EF4-FFF2-40B4-BE49-F238E27FC236}">
                <a16:creationId xmlns:a16="http://schemas.microsoft.com/office/drawing/2014/main" id="{0B329B92-F9C4-4691-E065-AA86064EEE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701216">
            <a:off x="9059534" y="360869"/>
            <a:ext cx="914400" cy="914400"/>
          </a:xfrm>
          <a:prstGeom prst="rect">
            <a:avLst/>
          </a:prstGeom>
        </p:spPr>
      </p:pic>
      <p:sp>
        <p:nvSpPr>
          <p:cNvPr id="17" name="Rektangel 16">
            <a:extLst>
              <a:ext uri="{FF2B5EF4-FFF2-40B4-BE49-F238E27FC236}">
                <a16:creationId xmlns:a16="http://schemas.microsoft.com/office/drawing/2014/main" id="{06FFF324-9BB6-AF67-A61A-D799CA4A3F99}"/>
              </a:ext>
            </a:extLst>
          </p:cNvPr>
          <p:cNvSpPr/>
          <p:nvPr/>
        </p:nvSpPr>
        <p:spPr>
          <a:xfrm>
            <a:off x="9463215" y="765464"/>
            <a:ext cx="110240" cy="114834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4F2E5F50-62C2-F3FD-CE23-7456A246CFE9}"/>
              </a:ext>
            </a:extLst>
          </p:cNvPr>
          <p:cNvGrpSpPr/>
          <p:nvPr/>
        </p:nvGrpSpPr>
        <p:grpSpPr>
          <a:xfrm>
            <a:off x="341876" y="3303922"/>
            <a:ext cx="5177938" cy="4482475"/>
            <a:chOff x="5338272" y="1402260"/>
            <a:chExt cx="7059010" cy="4715533"/>
          </a:xfrm>
        </p:grpSpPr>
        <p:pic>
          <p:nvPicPr>
            <p:cNvPr id="20" name="Billede 19">
              <a:extLst>
                <a:ext uri="{FF2B5EF4-FFF2-40B4-BE49-F238E27FC236}">
                  <a16:creationId xmlns:a16="http://schemas.microsoft.com/office/drawing/2014/main" id="{AAF0F97F-522C-AF50-C9A8-7079A6A0B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38272" y="1402260"/>
              <a:ext cx="7059010" cy="4715533"/>
            </a:xfrm>
            <a:prstGeom prst="rect">
              <a:avLst/>
            </a:prstGeom>
          </p:spPr>
        </p:pic>
        <p:cxnSp>
          <p:nvCxnSpPr>
            <p:cNvPr id="23" name="Lige pilforbindelse 22">
              <a:extLst>
                <a:ext uri="{FF2B5EF4-FFF2-40B4-BE49-F238E27FC236}">
                  <a16:creationId xmlns:a16="http://schemas.microsoft.com/office/drawing/2014/main" id="{A85E515C-E683-82B8-D9FF-0CA25CD3E1DA}"/>
                </a:ext>
              </a:extLst>
            </p:cNvPr>
            <p:cNvCxnSpPr/>
            <p:nvPr/>
          </p:nvCxnSpPr>
          <p:spPr>
            <a:xfrm flipH="1">
              <a:off x="5920282" y="2943031"/>
              <a:ext cx="2057400" cy="0"/>
            </a:xfrm>
            <a:prstGeom prst="straightConnector1">
              <a:avLst/>
            </a:prstGeom>
            <a:ln w="6350">
              <a:solidFill>
                <a:srgbClr val="E3031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Lige pilforbindelse 23">
              <a:extLst>
                <a:ext uri="{FF2B5EF4-FFF2-40B4-BE49-F238E27FC236}">
                  <a16:creationId xmlns:a16="http://schemas.microsoft.com/office/drawing/2014/main" id="{2B91D4AC-BEFF-C7DA-A167-8FCDFA856D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20282" y="2535594"/>
              <a:ext cx="5923384" cy="0"/>
            </a:xfrm>
            <a:prstGeom prst="straightConnector1">
              <a:avLst/>
            </a:prstGeom>
            <a:ln w="6350">
              <a:solidFill>
                <a:srgbClr val="E3031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kstfelt 10">
              <a:extLst>
                <a:ext uri="{FF2B5EF4-FFF2-40B4-BE49-F238E27FC236}">
                  <a16:creationId xmlns:a16="http://schemas.microsoft.com/office/drawing/2014/main" id="{C1A7B4E6-CABC-54F2-8719-5D8DA2D96AC5}"/>
                </a:ext>
              </a:extLst>
            </p:cNvPr>
            <p:cNvSpPr txBox="1"/>
            <p:nvPr/>
          </p:nvSpPr>
          <p:spPr>
            <a:xfrm>
              <a:off x="6064906" y="2535594"/>
              <a:ext cx="2528595" cy="3237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20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Ca. 700.000</a:t>
              </a:r>
            </a:p>
          </p:txBody>
        </p:sp>
      </p:grpSp>
      <p:sp>
        <p:nvSpPr>
          <p:cNvPr id="27" name="Rektangel 26">
            <a:extLst>
              <a:ext uri="{FF2B5EF4-FFF2-40B4-BE49-F238E27FC236}">
                <a16:creationId xmlns:a16="http://schemas.microsoft.com/office/drawing/2014/main" id="{9DD6A5B5-D332-6B01-8FE9-7438B69637AB}"/>
              </a:ext>
            </a:extLst>
          </p:cNvPr>
          <p:cNvSpPr/>
          <p:nvPr/>
        </p:nvSpPr>
        <p:spPr>
          <a:xfrm>
            <a:off x="148065" y="3282356"/>
            <a:ext cx="5524500" cy="693752"/>
          </a:xfrm>
          <a:prstGeom prst="rect">
            <a:avLst/>
          </a:prstGeom>
          <a:solidFill>
            <a:srgbClr val="3856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Tekstfelt 25">
            <a:extLst>
              <a:ext uri="{FF2B5EF4-FFF2-40B4-BE49-F238E27FC236}">
                <a16:creationId xmlns:a16="http://schemas.microsoft.com/office/drawing/2014/main" id="{C6E7CEC5-F4A6-4A6B-898A-CE3BA4133A15}"/>
              </a:ext>
            </a:extLst>
          </p:cNvPr>
          <p:cNvSpPr txBox="1"/>
          <p:nvPr/>
        </p:nvSpPr>
        <p:spPr>
          <a:xfrm>
            <a:off x="481440" y="3542918"/>
            <a:ext cx="50383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Landsprognose 2019-2035</a:t>
            </a: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59B634F7-F439-E4BE-4082-7479C8F78C50}"/>
              </a:ext>
            </a:extLst>
          </p:cNvPr>
          <p:cNvSpPr/>
          <p:nvPr/>
        </p:nvSpPr>
        <p:spPr>
          <a:xfrm>
            <a:off x="8395" y="6649732"/>
            <a:ext cx="5524500" cy="860369"/>
          </a:xfrm>
          <a:prstGeom prst="rect">
            <a:avLst/>
          </a:prstGeom>
          <a:solidFill>
            <a:srgbClr val="3856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Rektangel: afrundede hjørner 1">
            <a:extLst>
              <a:ext uri="{FF2B5EF4-FFF2-40B4-BE49-F238E27FC236}">
                <a16:creationId xmlns:a16="http://schemas.microsoft.com/office/drawing/2014/main" id="{3622798E-B541-BE69-629D-26F6465EFBED}"/>
              </a:ext>
            </a:extLst>
          </p:cNvPr>
          <p:cNvSpPr/>
          <p:nvPr/>
        </p:nvSpPr>
        <p:spPr>
          <a:xfrm>
            <a:off x="5853295" y="3099715"/>
            <a:ext cx="6078472" cy="333563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da-DK" dirty="0"/>
              <a:t>Vidste du at…?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99.295 biler havde i januar 2025 hjemadresse i Aalborg Kommune. Hvis de alle blev parkeret i forlængelse af hinanden, ville rækken af biler strække sig fra Nytorv til Hamborg i Tyskland.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I 2024 steg antallet af biler i Aalborg Kommune med 1.574. Skulle man anlægge nye parkeringspladser til dem, ville det kræve et areal der svarer til Karolinelund.</a:t>
            </a:r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7911754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CEEEE-7543-3C25-CF17-7625EF37C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1">
            <a:extLst>
              <a:ext uri="{FF2B5EF4-FFF2-40B4-BE49-F238E27FC236}">
                <a16:creationId xmlns:a16="http://schemas.microsoft.com/office/drawing/2014/main" id="{352B9530-059E-6E7E-C746-E476BCB84778}"/>
              </a:ext>
            </a:extLst>
          </p:cNvPr>
          <p:cNvSpPr txBox="1"/>
          <p:nvPr/>
        </p:nvSpPr>
        <p:spPr>
          <a:xfrm>
            <a:off x="597610" y="559593"/>
            <a:ext cx="9521749" cy="135421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Kamp om pladsen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4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Calibri"/>
              <a:cs typeface="Calibri"/>
            </a:endParaRPr>
          </a:p>
        </p:txBody>
      </p:sp>
      <p:sp>
        <p:nvSpPr>
          <p:cNvPr id="4" name="Pladsholder til indhold 41">
            <a:extLst>
              <a:ext uri="{FF2B5EF4-FFF2-40B4-BE49-F238E27FC236}">
                <a16:creationId xmlns:a16="http://schemas.microsoft.com/office/drawing/2014/main" id="{87ECCAB0-DC84-A7A5-F51F-1B540DA40CCD}"/>
              </a:ext>
            </a:extLst>
          </p:cNvPr>
          <p:cNvSpPr>
            <a:spLocks noGrp="1"/>
          </p:cNvSpPr>
          <p:nvPr/>
        </p:nvSpPr>
        <p:spPr>
          <a:xfrm>
            <a:off x="671152" y="1226172"/>
            <a:ext cx="4053248" cy="1745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da-DK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 kan ikke bygge os ud af det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 har brug for at tænke i prioritering og nye vaner</a:t>
            </a:r>
          </a:p>
        </p:txBody>
      </p:sp>
      <p:sp>
        <p:nvSpPr>
          <p:cNvPr id="5" name="Pladsholder til slidenummer 2">
            <a:extLst>
              <a:ext uri="{FF2B5EF4-FFF2-40B4-BE49-F238E27FC236}">
                <a16:creationId xmlns:a16="http://schemas.microsoft.com/office/drawing/2014/main" id="{37544DC9-6F55-6C45-2842-58BDB7665AA5}"/>
              </a:ext>
            </a:extLst>
          </p:cNvPr>
          <p:cNvSpPr>
            <a:spLocks noGrp="1"/>
          </p:cNvSpPr>
          <p:nvPr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r" defTabSz="914400" rtl="0" eaLnBrk="1" latinLnBrk="0" hangingPunct="1">
              <a:defRPr sz="12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91F5D-64A5-45DC-A46A-E95D4946DC7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Pladsholder til slidenummer 7">
            <a:extLst>
              <a:ext uri="{FF2B5EF4-FFF2-40B4-BE49-F238E27FC236}">
                <a16:creationId xmlns:a16="http://schemas.microsoft.com/office/drawing/2014/main" id="{76C91EAB-3292-53A9-8C5A-A5F7E8029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C8C45C-947F-4981-8B3F-4F32E973C901}" type="slidenum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da-DK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A4191479-9FB8-E11D-F52E-C156FCF58C43}"/>
              </a:ext>
            </a:extLst>
          </p:cNvPr>
          <p:cNvSpPr txBox="1">
            <a:spLocks/>
          </p:cNvSpPr>
          <p:nvPr/>
        </p:nvSpPr>
        <p:spPr>
          <a:xfrm>
            <a:off x="48848" y="8542282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200" b="0" i="0" u="none" strike="noStrike" kern="1200" cap="none" spc="0" normalizeH="0" baseline="0" noProof="0">
                <a:ln>
                  <a:noFill/>
                </a:ln>
                <a:solidFill>
                  <a:srgbClr val="131868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Sidehoved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EDA0E1B4-B8AE-DA77-FBA1-D0B886DAAC6F}"/>
              </a:ext>
            </a:extLst>
          </p:cNvPr>
          <p:cNvGrpSpPr/>
          <p:nvPr/>
        </p:nvGrpSpPr>
        <p:grpSpPr>
          <a:xfrm>
            <a:off x="6208536" y="0"/>
            <a:ext cx="5983464" cy="3422428"/>
            <a:chOff x="597610" y="3343650"/>
            <a:chExt cx="5050260" cy="2888653"/>
          </a:xfrm>
        </p:grpSpPr>
        <p:grpSp>
          <p:nvGrpSpPr>
            <p:cNvPr id="14" name="Gruppe 13">
              <a:extLst>
                <a:ext uri="{FF2B5EF4-FFF2-40B4-BE49-F238E27FC236}">
                  <a16:creationId xmlns:a16="http://schemas.microsoft.com/office/drawing/2014/main" id="{9BD21BF9-609E-78D2-08CA-32643D1D87D9}"/>
                </a:ext>
              </a:extLst>
            </p:cNvPr>
            <p:cNvGrpSpPr/>
            <p:nvPr/>
          </p:nvGrpSpPr>
          <p:grpSpPr>
            <a:xfrm>
              <a:off x="597610" y="3343650"/>
              <a:ext cx="5050260" cy="2888653"/>
              <a:chOff x="2226657" y="2097871"/>
              <a:chExt cx="4588423" cy="2776410"/>
            </a:xfrm>
          </p:grpSpPr>
          <p:pic>
            <p:nvPicPr>
              <p:cNvPr id="15" name="Picture 4">
                <a:extLst>
                  <a:ext uri="{FF2B5EF4-FFF2-40B4-BE49-F238E27FC236}">
                    <a16:creationId xmlns:a16="http://schemas.microsoft.com/office/drawing/2014/main" id="{9613F2B4-68BD-37F9-8036-1D0D42BBC5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1" r="68986" b="34230"/>
              <a:stretch/>
            </p:blipFill>
            <p:spPr bwMode="auto">
              <a:xfrm>
                <a:off x="2226657" y="2097871"/>
                <a:ext cx="2083981" cy="14182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4">
                <a:extLst>
                  <a:ext uri="{FF2B5EF4-FFF2-40B4-BE49-F238E27FC236}">
                    <a16:creationId xmlns:a16="http://schemas.microsoft.com/office/drawing/2014/main" id="{C5CFD43B-582F-B067-C612-C1F5BF8EE7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206" t="11563" r="37971" b="28485"/>
              <a:stretch/>
            </p:blipFill>
            <p:spPr bwMode="auto">
              <a:xfrm>
                <a:off x="2226657" y="3516121"/>
                <a:ext cx="2189403" cy="13581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4">
                <a:extLst>
                  <a:ext uri="{FF2B5EF4-FFF2-40B4-BE49-F238E27FC236}">
                    <a16:creationId xmlns:a16="http://schemas.microsoft.com/office/drawing/2014/main" id="{AD4C5695-E0AC-5139-A4A6-9DB73ED901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249" t="12478" r="7928" b="29583"/>
              <a:stretch/>
            </p:blipFill>
            <p:spPr bwMode="auto">
              <a:xfrm>
                <a:off x="4310638" y="3372864"/>
                <a:ext cx="2504442" cy="150141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8" name="Tekstfelt 17">
              <a:extLst>
                <a:ext uri="{FF2B5EF4-FFF2-40B4-BE49-F238E27FC236}">
                  <a16:creationId xmlns:a16="http://schemas.microsoft.com/office/drawing/2014/main" id="{1CEF54C8-0267-4CAC-D6B9-D429BA9053C7}"/>
                </a:ext>
              </a:extLst>
            </p:cNvPr>
            <p:cNvSpPr txBox="1"/>
            <p:nvPr/>
          </p:nvSpPr>
          <p:spPr>
            <a:xfrm>
              <a:off x="2891349" y="3343650"/>
              <a:ext cx="2756521" cy="132653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13186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2" name="Billede 1" descr="Et billede, der indeholder tekst, skærmbillede, Parallel, design&#10;&#10;Indhold genereret af kunstig intelligens kan være forkert.">
            <a:extLst>
              <a:ext uri="{FF2B5EF4-FFF2-40B4-BE49-F238E27FC236}">
                <a16:creationId xmlns:a16="http://schemas.microsoft.com/office/drawing/2014/main" id="{ED84A107-3181-26DB-ED6A-5AE5CEB58D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9" t="5062"/>
          <a:stretch/>
        </p:blipFill>
        <p:spPr>
          <a:xfrm>
            <a:off x="597610" y="3133726"/>
            <a:ext cx="4550452" cy="3422427"/>
          </a:xfrm>
          <a:prstGeom prst="rect">
            <a:avLst/>
          </a:prstGeom>
        </p:spPr>
      </p:pic>
      <p:pic>
        <p:nvPicPr>
          <p:cNvPr id="8" name="Billede 7" descr="Et billede, der indeholder tekst, Font/skrifttype, clipart, tegneserie&#10;&#10;Indhold genereret af kunstig intelligens kan være forkert.">
            <a:extLst>
              <a:ext uri="{FF2B5EF4-FFF2-40B4-BE49-F238E27FC236}">
                <a16:creationId xmlns:a16="http://schemas.microsoft.com/office/drawing/2014/main" id="{0CE2E9C5-8C94-CFA9-BA1F-BE737BBC77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09"/>
          <a:stretch/>
        </p:blipFill>
        <p:spPr>
          <a:xfrm>
            <a:off x="7327074" y="3269958"/>
            <a:ext cx="4864925" cy="358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336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44254703-7999-EF93-0C7A-6FF65D638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68</a:t>
            </a:fld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95070A6-3DD9-9E9C-365D-3A7756BB01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2ED213D-9A79-5848-F1E0-3CBA9D263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8C57F2A-7A38-AD8A-05EE-7376B10BF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0"/>
            <a:ext cx="10945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7414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F86C1B3A-A4A2-21C0-02A0-4E2C7758D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Der kommer ikke kun flere – bilerne har også vokseværk</a:t>
            </a:r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AB1823D8-08CB-DCB3-A0F9-7BC4CC743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01812" lvl="1" indent="0">
              <a:buNone/>
            </a:pPr>
            <a:r>
              <a:rPr lang="da-DK"/>
              <a:t>På ti år (2015-2025) er gennemsnitsstørrelsen for nye biler på de danske veje vokset med 8,8 procent i længden og 6,3 procent i bredden – svarende til </a:t>
            </a:r>
            <a:r>
              <a:rPr lang="da-DK" b="1"/>
              <a:t>36 cm i længden og 11 centimeter i bredden</a:t>
            </a:r>
            <a:r>
              <a:rPr lang="da-DK"/>
              <a:t>.</a:t>
            </a:r>
          </a:p>
          <a:p>
            <a:pPr marL="201812" lvl="1" indent="0">
              <a:buNone/>
            </a:pPr>
            <a:endParaRPr lang="da-DK"/>
          </a:p>
          <a:p>
            <a:endParaRPr lang="da-DK"/>
          </a:p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5D62483-4C13-CE2E-5DD8-855CF56BB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69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DE89E5B-61B6-A755-0BFC-6E00D409D91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911975"/>
            <a:ext cx="0" cy="0"/>
          </a:xfrm>
          <a:prstGeom prst="rect">
            <a:avLst/>
          </a:prstGeom>
        </p:spPr>
        <p:txBody>
          <a:bodyPr/>
          <a:lstStyle/>
          <a:p>
            <a:r>
              <a:rPr lang="da-DK"/>
              <a:t>Sidehoved</a:t>
            </a:r>
          </a:p>
        </p:txBody>
      </p:sp>
      <p:pic>
        <p:nvPicPr>
          <p:cNvPr id="2050" name="Picture 2" descr="Scientifically Proven: How Big Will Cars Grow By 2050?| Vertu">
            <a:extLst>
              <a:ext uri="{FF2B5EF4-FFF2-40B4-BE49-F238E27FC236}">
                <a16:creationId xmlns:a16="http://schemas.microsoft.com/office/drawing/2014/main" id="{2E575147-7A9A-1BD6-A2C1-A4E1FFA7E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" t="6631" r="4812" b="17447"/>
          <a:stretch>
            <a:fillRect/>
          </a:stretch>
        </p:blipFill>
        <p:spPr bwMode="auto">
          <a:xfrm>
            <a:off x="293076" y="3059723"/>
            <a:ext cx="5140721" cy="358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(Image)">
            <a:extLst>
              <a:ext uri="{FF2B5EF4-FFF2-40B4-BE49-F238E27FC236}">
                <a16:creationId xmlns:a16="http://schemas.microsoft.com/office/drawing/2014/main" id="{2420E742-291A-51F7-05FB-85A2F2FF34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2" t="6617" r="6228" b="18758"/>
          <a:stretch>
            <a:fillRect/>
          </a:stretch>
        </p:blipFill>
        <p:spPr bwMode="auto">
          <a:xfrm>
            <a:off x="6335351" y="2944377"/>
            <a:ext cx="5140722" cy="370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00900E5A-9815-774B-4DF2-4F1AFAB8228B}"/>
              </a:ext>
            </a:extLst>
          </p:cNvPr>
          <p:cNvSpPr/>
          <p:nvPr/>
        </p:nvSpPr>
        <p:spPr>
          <a:xfrm>
            <a:off x="133350" y="5343525"/>
            <a:ext cx="3495675" cy="1487792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 err="1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23D0502-E8A4-576A-1F4F-E2DC91DF2750}"/>
              </a:ext>
            </a:extLst>
          </p:cNvPr>
          <p:cNvSpPr/>
          <p:nvPr/>
        </p:nvSpPr>
        <p:spPr>
          <a:xfrm>
            <a:off x="6230524" y="5343525"/>
            <a:ext cx="3495675" cy="1487792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 err="1"/>
          </a:p>
        </p:txBody>
      </p:sp>
    </p:spTree>
    <p:extLst>
      <p:ext uri="{BB962C8B-B14F-4D97-AF65-F5344CB8AC3E}">
        <p14:creationId xmlns:p14="http://schemas.microsoft.com/office/powerpoint/2010/main" val="12784511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7D481C4-45BC-1E75-FE45-1245E552E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8" y="894268"/>
            <a:ext cx="4844462" cy="893928"/>
          </a:xfrm>
        </p:spPr>
        <p:txBody>
          <a:bodyPr/>
          <a:lstStyle/>
          <a:p>
            <a:r>
              <a:rPr lang="en-US" err="1"/>
              <a:t>Hvor</a:t>
            </a:r>
            <a:r>
              <a:rPr lang="en-US"/>
              <a:t> </a:t>
            </a:r>
            <a:r>
              <a:rPr lang="en-US" err="1"/>
              <a:t>skal</a:t>
            </a:r>
            <a:r>
              <a:rPr lang="en-US"/>
              <a:t> </a:t>
            </a:r>
            <a:r>
              <a:rPr lang="en-US" err="1"/>
              <a:t>pladsen</a:t>
            </a:r>
            <a:r>
              <a:rPr lang="en-US"/>
              <a:t> </a:t>
            </a:r>
            <a:r>
              <a:rPr lang="en-US" err="1"/>
              <a:t>komme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D7791B-7315-BEA2-14BD-646EB867A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998" y="2192138"/>
            <a:ext cx="4844462" cy="394586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a-DK"/>
              <a:t>Basalt set er valgmulighederne ift. gade-/pladsparkering:</a:t>
            </a:r>
          </a:p>
          <a:p>
            <a:pPr marL="457200" indent="-457200">
              <a:buFont typeface="+mj-lt"/>
              <a:buAutoNum type="arabicPeriod"/>
            </a:pPr>
            <a:r>
              <a:rPr lang="da-DK"/>
              <a:t>Samme areal til bilparkering:</a:t>
            </a:r>
          </a:p>
          <a:p>
            <a:pPr marL="594900" lvl="1" indent="-342900">
              <a:buAutoNum type="alphaLcPeriod"/>
            </a:pPr>
            <a:r>
              <a:rPr lang="da-DK"/>
              <a:t>Større båse, men færre pladser </a:t>
            </a:r>
          </a:p>
          <a:p>
            <a:pPr marL="594900" lvl="1" indent="-342900">
              <a:buAutoNum type="alphaLcPeriod"/>
            </a:pPr>
            <a:r>
              <a:rPr lang="da-DK"/>
              <a:t>Samme størrelse båse, så hvis man har en bil der ikke kan være i båsen, så må man finde et andet sted at parkere (evt. privat, ligesom med køleskabet) </a:t>
            </a:r>
          </a:p>
          <a:p>
            <a:pPr marL="342900" indent="-342900">
              <a:buAutoNum type="arabicPeriod"/>
            </a:pPr>
            <a:r>
              <a:rPr lang="da-DK"/>
              <a:t>Endnu mere areal til bilparkering, taget fra fortovet, grønt, cykelareal mv.</a:t>
            </a:r>
          </a:p>
          <a:p>
            <a:pPr marL="342900" indent="-342900">
              <a:buAutoNum type="arabicPeriod"/>
            </a:pPr>
            <a:r>
              <a:rPr lang="da-DK"/>
              <a:t>I konstruktion – ex. p-kældre:</a:t>
            </a:r>
          </a:p>
          <a:p>
            <a:pPr marL="594900" lvl="1" indent="-342900">
              <a:buAutoNum type="alphaLcPeriod"/>
            </a:pPr>
            <a:r>
              <a:rPr lang="da-DK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klimaaftryk i størrelsesordenen 10 ton CO₂ pr. plads</a:t>
            </a:r>
            <a:r>
              <a:rPr lang="da-DK"/>
              <a:t> </a:t>
            </a:r>
          </a:p>
          <a:p>
            <a:pPr marL="594900" lvl="1" indent="-342900">
              <a:buAutoNum type="alphaLcPeriod"/>
            </a:pPr>
            <a:r>
              <a:rPr lang="da-DK"/>
              <a:t>300.000-900.000 kr. pr. plads i anlægsomkostninger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739D372E-32D5-DC98-8852-F63C9FA46D9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tretch/>
        </p:blipFill>
        <p:spPr>
          <a:xfrm>
            <a:off x="5765180" y="150010"/>
            <a:ext cx="6426820" cy="6557980"/>
          </a:xfrm>
          <a:prstGeom prst="rect">
            <a:avLst/>
          </a:prstGeom>
          <a:noFill/>
        </p:spPr>
      </p:pic>
      <p:sp>
        <p:nvSpPr>
          <p:cNvPr id="4" name="Pladsholder til slidenummer 3" hidden="1">
            <a:extLst>
              <a:ext uri="{FF2B5EF4-FFF2-40B4-BE49-F238E27FC236}">
                <a16:creationId xmlns:a16="http://schemas.microsoft.com/office/drawing/2014/main" id="{C7E73134-2B22-D221-F869-D91437C56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9873C9-BF5D-4A9A-BB31-45BBB7BABAF7}" type="slidenum">
              <a:rPr lang="da-DK" noProof="0" smtClean="0"/>
              <a:pPr>
                <a:spcAft>
                  <a:spcPts val="600"/>
                </a:spcAft>
              </a:pPr>
              <a:t>70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40592579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C9E26-37BD-869D-F47A-54DCB2DE0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lede 19">
            <a:extLst>
              <a:ext uri="{FF2B5EF4-FFF2-40B4-BE49-F238E27FC236}">
                <a16:creationId xmlns:a16="http://schemas.microsoft.com/office/drawing/2014/main" id="{B76EB227-FA73-A8DA-0049-66EA113C9F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9000"/>
          </a:blip>
          <a:stretch>
            <a:fillRect/>
          </a:stretch>
        </p:blipFill>
        <p:spPr>
          <a:xfrm>
            <a:off x="0" y="367284"/>
            <a:ext cx="12350683" cy="7921113"/>
          </a:xfrm>
          <a:prstGeom prst="rect">
            <a:avLst/>
          </a:prstGeom>
        </p:spPr>
      </p:pic>
      <p:sp>
        <p:nvSpPr>
          <p:cNvPr id="4" name="Pladsholder til indhold 1">
            <a:extLst>
              <a:ext uri="{FF2B5EF4-FFF2-40B4-BE49-F238E27FC236}">
                <a16:creationId xmlns:a16="http://schemas.microsoft.com/office/drawing/2014/main" id="{587853C0-2252-5B58-9C50-A2C9058CCD89}"/>
              </a:ext>
            </a:extLst>
          </p:cNvPr>
          <p:cNvSpPr txBox="1">
            <a:spLocks/>
          </p:cNvSpPr>
          <p:nvPr/>
        </p:nvSpPr>
        <p:spPr>
          <a:xfrm>
            <a:off x="954884" y="1448554"/>
            <a:ext cx="11001933" cy="2404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Pladsholder til indhold 1">
            <a:extLst>
              <a:ext uri="{FF2B5EF4-FFF2-40B4-BE49-F238E27FC236}">
                <a16:creationId xmlns:a16="http://schemas.microsoft.com/office/drawing/2014/main" id="{A212DF53-D110-40C9-ADE5-6C3ED2AD7FDC}"/>
              </a:ext>
            </a:extLst>
          </p:cNvPr>
          <p:cNvSpPr txBox="1">
            <a:spLocks/>
          </p:cNvSpPr>
          <p:nvPr/>
        </p:nvSpPr>
        <p:spPr>
          <a:xfrm>
            <a:off x="4139802" y="1170122"/>
            <a:ext cx="3457025" cy="44941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a-DK" sz="20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Pladsholder til indhold 1">
            <a:extLst>
              <a:ext uri="{FF2B5EF4-FFF2-40B4-BE49-F238E27FC236}">
                <a16:creationId xmlns:a16="http://schemas.microsoft.com/office/drawing/2014/main" id="{BA5A3F3D-3EDB-0422-50E5-3B103E13D566}"/>
              </a:ext>
            </a:extLst>
          </p:cNvPr>
          <p:cNvSpPr txBox="1">
            <a:spLocks/>
          </p:cNvSpPr>
          <p:nvPr/>
        </p:nvSpPr>
        <p:spPr>
          <a:xfrm>
            <a:off x="561018" y="2150692"/>
            <a:ext cx="11388526" cy="65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1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Kilde: LIFA – Census Benchmark 2021</a:t>
            </a:r>
          </a:p>
        </p:txBody>
      </p:sp>
      <p:sp>
        <p:nvSpPr>
          <p:cNvPr id="12" name="Pladsholder til indhold 1">
            <a:extLst>
              <a:ext uri="{FF2B5EF4-FFF2-40B4-BE49-F238E27FC236}">
                <a16:creationId xmlns:a16="http://schemas.microsoft.com/office/drawing/2014/main" id="{D06EB2C4-85E1-04AE-0073-EF8D8FDCD999}"/>
              </a:ext>
            </a:extLst>
          </p:cNvPr>
          <p:cNvSpPr txBox="1">
            <a:spLocks/>
          </p:cNvSpPr>
          <p:nvPr/>
        </p:nvSpPr>
        <p:spPr>
          <a:xfrm>
            <a:off x="674376" y="684175"/>
            <a:ext cx="11001933" cy="50953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Hvordan ser det ud i Aalborg?</a:t>
            </a:r>
            <a:endParaRPr kumimoji="0" lang="da-DK" sz="1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Pladsholder til indhold 1">
            <a:extLst>
              <a:ext uri="{FF2B5EF4-FFF2-40B4-BE49-F238E27FC236}">
                <a16:creationId xmlns:a16="http://schemas.microsoft.com/office/drawing/2014/main" id="{3657548C-6169-7E17-707D-9CC2E4CC9350}"/>
              </a:ext>
            </a:extLst>
          </p:cNvPr>
          <p:cNvSpPr txBox="1">
            <a:spLocks/>
          </p:cNvSpPr>
          <p:nvPr/>
        </p:nvSpPr>
        <p:spPr>
          <a:xfrm>
            <a:off x="561018" y="1153449"/>
            <a:ext cx="6534074" cy="1362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Det er særligt værd at bemærke,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 stadig flere husstande har mere end 1 bil (17%)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 en stor del af husstandene (fortsat) er uden bil (37%)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B017E93-177A-59C8-28BB-84C924221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17" y="102657"/>
            <a:ext cx="11973931" cy="219075"/>
          </a:xfrm>
        </p:spPr>
        <p:txBody>
          <a:bodyPr>
            <a:normAutofit fontScale="90000"/>
          </a:bodyPr>
          <a:lstStyle/>
          <a:p>
            <a:endParaRPr lang="da-DK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390813C0-6542-B7DD-A091-176CACE18766}"/>
              </a:ext>
            </a:extLst>
          </p:cNvPr>
          <p:cNvSpPr txBox="1"/>
          <p:nvPr/>
        </p:nvSpPr>
        <p:spPr>
          <a:xfrm>
            <a:off x="8448981" y="1049969"/>
            <a:ext cx="3373681" cy="3347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a-DK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P-regnskab 2021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Der er registreret knap 18.000 </a:t>
            </a:r>
            <a:r>
              <a:rPr kumimoji="0" lang="da-DK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off</a:t>
            </a: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tilgængelige p-pladser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65% er kommunale – 35% er private, </a:t>
            </a:r>
            <a:r>
              <a:rPr kumimoji="0" lang="da-DK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off</a:t>
            </a: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tilgængelige pladser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55% er parkeringsarealer eller p-huse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45% er gadeparkering / kantsten (kommunal)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D39A32-1103-092E-B393-F758C3BAB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8160" y="4463928"/>
            <a:ext cx="3245094" cy="2326298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4FC7A55-81F9-B0ED-A550-0379A4E618B4}"/>
              </a:ext>
            </a:extLst>
          </p:cNvPr>
          <p:cNvGraphicFramePr>
            <a:graphicFrameLocks/>
          </p:cNvGraphicFramePr>
          <p:nvPr/>
        </p:nvGraphicFramePr>
        <p:xfrm>
          <a:off x="0" y="2757498"/>
          <a:ext cx="4416361" cy="3536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40C3BE0F-8C0E-A9D9-DFD8-4EFCD754B134}"/>
              </a:ext>
            </a:extLst>
          </p:cNvPr>
          <p:cNvGraphicFramePr>
            <a:graphicFrameLocks noGrp="1"/>
          </p:cNvGraphicFramePr>
          <p:nvPr/>
        </p:nvGraphicFramePr>
        <p:xfrm>
          <a:off x="4352739" y="2636422"/>
          <a:ext cx="4031800" cy="4326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950">
                  <a:extLst>
                    <a:ext uri="{9D8B030D-6E8A-4147-A177-3AD203B41FA5}">
                      <a16:colId xmlns:a16="http://schemas.microsoft.com/office/drawing/2014/main" val="363052687"/>
                    </a:ext>
                  </a:extLst>
                </a:gridCol>
                <a:gridCol w="1007950">
                  <a:extLst>
                    <a:ext uri="{9D8B030D-6E8A-4147-A177-3AD203B41FA5}">
                      <a16:colId xmlns:a16="http://schemas.microsoft.com/office/drawing/2014/main" val="495108259"/>
                    </a:ext>
                  </a:extLst>
                </a:gridCol>
                <a:gridCol w="1007950">
                  <a:extLst>
                    <a:ext uri="{9D8B030D-6E8A-4147-A177-3AD203B41FA5}">
                      <a16:colId xmlns:a16="http://schemas.microsoft.com/office/drawing/2014/main" val="704204090"/>
                    </a:ext>
                  </a:extLst>
                </a:gridCol>
                <a:gridCol w="1007950">
                  <a:extLst>
                    <a:ext uri="{9D8B030D-6E8A-4147-A177-3AD203B41FA5}">
                      <a16:colId xmlns:a16="http://schemas.microsoft.com/office/drawing/2014/main" val="2292327869"/>
                    </a:ext>
                  </a:extLst>
                </a:gridCol>
              </a:tblGrid>
              <a:tr h="4141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Ændring i procentpoint 2019-24</a:t>
                      </a:r>
                      <a:endParaRPr lang="da-DK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Andel af husstande uden biler</a:t>
                      </a:r>
                      <a:endParaRPr lang="da-DK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Andel husstande med 1 bil</a:t>
                      </a:r>
                      <a:endParaRPr lang="da-DK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Andel husstande med mere end en bil</a:t>
                      </a:r>
                      <a:endParaRPr lang="da-DK" sz="10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2008235076"/>
                  </a:ext>
                </a:extLst>
              </a:tr>
              <a:tr h="1236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Midtbyen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0,38%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-0,51%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0,13%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4280266505"/>
                  </a:ext>
                </a:extLst>
              </a:tr>
              <a:tr h="156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Vestbyen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0,16%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-0,39%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0,23%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2818570819"/>
                  </a:ext>
                </a:extLst>
              </a:tr>
              <a:tr h="2093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Øgadekvarteret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1,46%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-1,48%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0,01%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3826421013"/>
                  </a:ext>
                </a:extLst>
              </a:tr>
              <a:tr h="1236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Mølholm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1,10%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-0,45%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-0,65%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1700769885"/>
                  </a:ext>
                </a:extLst>
              </a:tr>
              <a:tr h="141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Hasseris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-2,62%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0,46%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2,16%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1845133332"/>
                  </a:ext>
                </a:extLst>
              </a:tr>
              <a:tr h="1236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Sofiendal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-5,61%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2,95%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2,66%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1405913119"/>
                  </a:ext>
                </a:extLst>
              </a:tr>
              <a:tr h="2093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Hobrovej Kvarteret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-2,32%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1,09%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1,24%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669528707"/>
                  </a:ext>
                </a:extLst>
              </a:tr>
              <a:tr h="1236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Kærby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-1,48%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-1,26%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2,74%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3303147763"/>
                  </a:ext>
                </a:extLst>
              </a:tr>
              <a:tr h="1236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Skalborg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-1,52%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0,52%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1,01%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1451595556"/>
                  </a:ext>
                </a:extLst>
              </a:tr>
              <a:tr h="3117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Grøndlandskvarteret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1,31%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-0,66%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-0,66%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2572672828"/>
                  </a:ext>
                </a:extLst>
              </a:tr>
              <a:tr h="1236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Gug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2,04%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-1,92%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-0,12%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2390606023"/>
                  </a:ext>
                </a:extLst>
              </a:tr>
              <a:tr h="2093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Smedegård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-4,55%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3,57%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0,98%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679957346"/>
                  </a:ext>
                </a:extLst>
              </a:tr>
              <a:tr h="2093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Universitetsområdet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-3,52%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4,14%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-0,61%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2805682562"/>
                  </a:ext>
                </a:extLst>
              </a:tr>
              <a:tr h="2093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Nørre Tranders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-4,11%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0,91%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3,20%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744390846"/>
                  </a:ext>
                </a:extLst>
              </a:tr>
              <a:tr h="1236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Vejgård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-0,23%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-0,05%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0,27%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45203976"/>
                  </a:ext>
                </a:extLst>
              </a:tr>
              <a:tr h="12363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Lindholm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-0,29%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-0,71%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1,00%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2302856425"/>
                  </a:ext>
                </a:extLst>
              </a:tr>
              <a:tr h="2093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Nørre Uttrup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-1,80%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0,79%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1,01%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1565821320"/>
                  </a:ext>
                </a:extLst>
              </a:tr>
              <a:tr h="3117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Nørresundby Midtby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-1,71%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0,72%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1,00%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4072351826"/>
                  </a:ext>
                </a:extLst>
              </a:tr>
              <a:tr h="2093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Skansekvarteret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-0,85%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0,16%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a-DK" sz="1000" u="none" strike="noStrike">
                          <a:effectLst/>
                        </a:rPr>
                        <a:t>0,68%</a:t>
                      </a:r>
                      <a:endParaRPr lang="da-DK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07" marR="5007" marT="5007" marB="0" anchor="b"/>
                </a:tc>
                <a:extLst>
                  <a:ext uri="{0D108BD9-81ED-4DB2-BD59-A6C34878D82A}">
                    <a16:rowId xmlns:a16="http://schemas.microsoft.com/office/drawing/2014/main" val="3096723994"/>
                  </a:ext>
                </a:extLst>
              </a:tr>
            </a:tbl>
          </a:graphicData>
        </a:graphic>
      </p:graphicFrame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DB24A5E9-2540-7DB1-16E3-24F19C332980}"/>
              </a:ext>
            </a:extLst>
          </p:cNvPr>
          <p:cNvCxnSpPr/>
          <p:nvPr/>
        </p:nvCxnSpPr>
        <p:spPr>
          <a:xfrm>
            <a:off x="359596" y="3976099"/>
            <a:ext cx="388363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lipse 10">
            <a:extLst>
              <a:ext uri="{FF2B5EF4-FFF2-40B4-BE49-F238E27FC236}">
                <a16:creationId xmlns:a16="http://schemas.microsoft.com/office/drawing/2014/main" id="{06FC409D-0259-B5C8-3392-831B09A13E9E}"/>
              </a:ext>
            </a:extLst>
          </p:cNvPr>
          <p:cNvSpPr/>
          <p:nvPr/>
        </p:nvSpPr>
        <p:spPr>
          <a:xfrm>
            <a:off x="5868314" y="3071973"/>
            <a:ext cx="583857" cy="7304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A1DC533-A0B2-625C-6606-29A063E748E6}"/>
              </a:ext>
            </a:extLst>
          </p:cNvPr>
          <p:cNvSpPr/>
          <p:nvPr/>
        </p:nvSpPr>
        <p:spPr>
          <a:xfrm>
            <a:off x="5883412" y="4635300"/>
            <a:ext cx="583857" cy="5326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33236BE-DB3D-B902-3F84-36DF863DF1C3}"/>
              </a:ext>
            </a:extLst>
          </p:cNvPr>
          <p:cNvSpPr/>
          <p:nvPr/>
        </p:nvSpPr>
        <p:spPr>
          <a:xfrm>
            <a:off x="7904124" y="3733494"/>
            <a:ext cx="583857" cy="7304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4A6E178-A09F-C9E0-EDC1-4CBACC73C82D}"/>
              </a:ext>
            </a:extLst>
          </p:cNvPr>
          <p:cNvSpPr/>
          <p:nvPr/>
        </p:nvSpPr>
        <p:spPr>
          <a:xfrm>
            <a:off x="4197869" y="3046753"/>
            <a:ext cx="1001963" cy="7304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EEFA525-FEED-9831-0BF1-1F2E9419A642}"/>
              </a:ext>
            </a:extLst>
          </p:cNvPr>
          <p:cNvSpPr/>
          <p:nvPr/>
        </p:nvSpPr>
        <p:spPr>
          <a:xfrm>
            <a:off x="4258580" y="3777186"/>
            <a:ext cx="1005694" cy="6964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DBE8A70-9DA8-26CD-5D77-1D8568DB0B50}"/>
              </a:ext>
            </a:extLst>
          </p:cNvPr>
          <p:cNvSpPr/>
          <p:nvPr/>
        </p:nvSpPr>
        <p:spPr>
          <a:xfrm>
            <a:off x="4226359" y="4555681"/>
            <a:ext cx="1229219" cy="6122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1865801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FB42D-158B-7935-0FD5-B685F7D0B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Billede 32" descr="Et billede, der indeholder bil, vej, udendørs, transport&#10;&#10;Automatisk genereret beskrivelse">
            <a:extLst>
              <a:ext uri="{FF2B5EF4-FFF2-40B4-BE49-F238E27FC236}">
                <a16:creationId xmlns:a16="http://schemas.microsoft.com/office/drawing/2014/main" id="{0F77C49A-8182-19D5-D0CE-F30AA7CD3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569" y="838278"/>
            <a:ext cx="3321722" cy="1436052"/>
          </a:xfrm>
          <a:prstGeom prst="rect">
            <a:avLst/>
          </a:prstGeom>
        </p:spPr>
      </p:pic>
      <p:sp>
        <p:nvSpPr>
          <p:cNvPr id="35" name="Rutediagram: Proces 34">
            <a:extLst>
              <a:ext uri="{FF2B5EF4-FFF2-40B4-BE49-F238E27FC236}">
                <a16:creationId xmlns:a16="http://schemas.microsoft.com/office/drawing/2014/main" id="{32EA9930-7275-1027-9AEB-EAD75CB17DD8}"/>
              </a:ext>
            </a:extLst>
          </p:cNvPr>
          <p:cNvSpPr/>
          <p:nvPr/>
        </p:nvSpPr>
        <p:spPr>
          <a:xfrm>
            <a:off x="0" y="2196721"/>
            <a:ext cx="12191999" cy="3884039"/>
          </a:xfrm>
          <a:prstGeom prst="flowChartProcess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912F11E1-46A0-F0AB-0F3D-54D77DAD54BD}"/>
              </a:ext>
            </a:extLst>
          </p:cNvPr>
          <p:cNvSpPr/>
          <p:nvPr/>
        </p:nvSpPr>
        <p:spPr>
          <a:xfrm>
            <a:off x="6954833" y="1997272"/>
            <a:ext cx="2147032" cy="2147032"/>
          </a:xfrm>
          <a:prstGeom prst="ellipse">
            <a:avLst/>
          </a:prstGeom>
          <a:solidFill>
            <a:schemeClr val="bg1"/>
          </a:solidFill>
          <a:ln w="38100">
            <a:solidFill>
              <a:srgbClr val="FA2A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FC6E1E03-F08F-9119-FC3E-608D0921C6D3}"/>
              </a:ext>
            </a:extLst>
          </p:cNvPr>
          <p:cNvSpPr/>
          <p:nvPr/>
        </p:nvSpPr>
        <p:spPr>
          <a:xfrm>
            <a:off x="5412855" y="3103561"/>
            <a:ext cx="2147032" cy="2147032"/>
          </a:xfrm>
          <a:prstGeom prst="ellipse">
            <a:avLst/>
          </a:prstGeom>
          <a:solidFill>
            <a:schemeClr val="bg1"/>
          </a:solidFill>
          <a:ln w="38100">
            <a:solidFill>
              <a:srgbClr val="FA2A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F691F45E-DA12-1208-8576-E97A104218F6}"/>
              </a:ext>
            </a:extLst>
          </p:cNvPr>
          <p:cNvSpPr/>
          <p:nvPr/>
        </p:nvSpPr>
        <p:spPr>
          <a:xfrm>
            <a:off x="6954833" y="4202151"/>
            <a:ext cx="2147032" cy="2147032"/>
          </a:xfrm>
          <a:prstGeom prst="ellipse">
            <a:avLst/>
          </a:prstGeom>
          <a:solidFill>
            <a:schemeClr val="bg1"/>
          </a:solidFill>
          <a:ln w="38100">
            <a:solidFill>
              <a:srgbClr val="FA2A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4DE4CE07-70FF-87C8-C372-C2026C741EFE}"/>
              </a:ext>
            </a:extLst>
          </p:cNvPr>
          <p:cNvSpPr/>
          <p:nvPr/>
        </p:nvSpPr>
        <p:spPr>
          <a:xfrm>
            <a:off x="1095641" y="2501112"/>
            <a:ext cx="433131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strategisk og reguleret tilgang til parkering og parkeringssøgende trafik kan understøtte målsætningerne: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Mere mobilitet på cykel og ved gang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Færre </a:t>
            </a:r>
            <a:r>
              <a:rPr kumimoji="0" lang="da-DK" sz="24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aleneture</a:t>
            </a:r>
            <a:r>
              <a:rPr kumimoji="0" lang="da-DK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 bil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Færre støjbelastede boliger</a:t>
            </a:r>
          </a:p>
        </p:txBody>
      </p:sp>
      <p:sp>
        <p:nvSpPr>
          <p:cNvPr id="47" name="Tekstfelt 46">
            <a:extLst>
              <a:ext uri="{FF2B5EF4-FFF2-40B4-BE49-F238E27FC236}">
                <a16:creationId xmlns:a16="http://schemas.microsoft.com/office/drawing/2014/main" id="{66160780-837F-F862-651D-DAF2E538300C}"/>
              </a:ext>
            </a:extLst>
          </p:cNvPr>
          <p:cNvSpPr txBox="1"/>
          <p:nvPr/>
        </p:nvSpPr>
        <p:spPr>
          <a:xfrm>
            <a:off x="7198267" y="2619557"/>
            <a:ext cx="1757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Mindre motoriseret trafik</a:t>
            </a: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kstfelt 50">
            <a:extLst>
              <a:ext uri="{FF2B5EF4-FFF2-40B4-BE49-F238E27FC236}">
                <a16:creationId xmlns:a16="http://schemas.microsoft.com/office/drawing/2014/main" id="{72312590-398E-1095-FA12-F241C5113E52}"/>
              </a:ext>
            </a:extLst>
          </p:cNvPr>
          <p:cNvSpPr txBox="1"/>
          <p:nvPr/>
        </p:nvSpPr>
        <p:spPr>
          <a:xfrm>
            <a:off x="7127287" y="4661279"/>
            <a:ext cx="17574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Borgerne føler sig trygge ved at gå, cykle og tage kollektiv transport</a:t>
            </a: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kstfelt 53">
            <a:extLst>
              <a:ext uri="{FF2B5EF4-FFF2-40B4-BE49-F238E27FC236}">
                <a16:creationId xmlns:a16="http://schemas.microsoft.com/office/drawing/2014/main" id="{3D13750D-C489-F588-EA12-5B7B1A9C8533}"/>
              </a:ext>
            </a:extLst>
          </p:cNvPr>
          <p:cNvSpPr txBox="1"/>
          <p:nvPr/>
        </p:nvSpPr>
        <p:spPr>
          <a:xfrm>
            <a:off x="5487386" y="3486432"/>
            <a:ext cx="19832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Borgerne vælger andre mobilitets-former end motoriseret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trafik</a:t>
            </a: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5D19E25E-38CE-1BDA-F749-FE46AC81F9C4}"/>
              </a:ext>
            </a:extLst>
          </p:cNvPr>
          <p:cNvSpPr/>
          <p:nvPr/>
        </p:nvSpPr>
        <p:spPr>
          <a:xfrm>
            <a:off x="8553296" y="3103561"/>
            <a:ext cx="2147032" cy="2147032"/>
          </a:xfrm>
          <a:prstGeom prst="ellipse">
            <a:avLst/>
          </a:prstGeom>
          <a:solidFill>
            <a:schemeClr val="bg1"/>
          </a:solidFill>
          <a:ln w="38100">
            <a:solidFill>
              <a:srgbClr val="FA2A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kstfelt 48">
            <a:extLst>
              <a:ext uri="{FF2B5EF4-FFF2-40B4-BE49-F238E27FC236}">
                <a16:creationId xmlns:a16="http://schemas.microsoft.com/office/drawing/2014/main" id="{37320622-7907-B8CB-A17F-EC8133D1147D}"/>
              </a:ext>
            </a:extLst>
          </p:cNvPr>
          <p:cNvSpPr txBox="1"/>
          <p:nvPr/>
        </p:nvSpPr>
        <p:spPr>
          <a:xfrm>
            <a:off x="8748065" y="3638291"/>
            <a:ext cx="1757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Færre farefulde situationer og utryghed</a:t>
            </a: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il: bøjet nedad 7">
            <a:extLst>
              <a:ext uri="{FF2B5EF4-FFF2-40B4-BE49-F238E27FC236}">
                <a16:creationId xmlns:a16="http://schemas.microsoft.com/office/drawing/2014/main" id="{DB3B5825-0F31-7E6E-BEC3-19413DFACCD4}"/>
              </a:ext>
            </a:extLst>
          </p:cNvPr>
          <p:cNvSpPr/>
          <p:nvPr/>
        </p:nvSpPr>
        <p:spPr>
          <a:xfrm rot="19273505">
            <a:off x="6395431" y="2665114"/>
            <a:ext cx="801841" cy="434203"/>
          </a:xfrm>
          <a:prstGeom prst="curvedDownArrow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Pil: bøjet nedad 59">
            <a:extLst>
              <a:ext uri="{FF2B5EF4-FFF2-40B4-BE49-F238E27FC236}">
                <a16:creationId xmlns:a16="http://schemas.microsoft.com/office/drawing/2014/main" id="{426563A2-3845-E919-FC02-2F759B882B28}"/>
              </a:ext>
            </a:extLst>
          </p:cNvPr>
          <p:cNvSpPr/>
          <p:nvPr/>
        </p:nvSpPr>
        <p:spPr>
          <a:xfrm rot="8713203">
            <a:off x="8914462" y="5241693"/>
            <a:ext cx="801841" cy="434203"/>
          </a:xfrm>
          <a:prstGeom prst="curvedDownArrow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Pil: bøjet nedad 64">
            <a:extLst>
              <a:ext uri="{FF2B5EF4-FFF2-40B4-BE49-F238E27FC236}">
                <a16:creationId xmlns:a16="http://schemas.microsoft.com/office/drawing/2014/main" id="{BE4A2EA1-C502-3018-92CE-30B1589D91C8}"/>
              </a:ext>
            </a:extLst>
          </p:cNvPr>
          <p:cNvSpPr/>
          <p:nvPr/>
        </p:nvSpPr>
        <p:spPr>
          <a:xfrm rot="1683076">
            <a:off x="9092177" y="2941611"/>
            <a:ext cx="801841" cy="434203"/>
          </a:xfrm>
          <a:prstGeom prst="curvedDownArrow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Pil: bøjet nedad 65">
            <a:extLst>
              <a:ext uri="{FF2B5EF4-FFF2-40B4-BE49-F238E27FC236}">
                <a16:creationId xmlns:a16="http://schemas.microsoft.com/office/drawing/2014/main" id="{5C1A5C47-4050-F051-13E6-96C5C8610EF8}"/>
              </a:ext>
            </a:extLst>
          </p:cNvPr>
          <p:cNvSpPr/>
          <p:nvPr/>
        </p:nvSpPr>
        <p:spPr>
          <a:xfrm rot="12991000">
            <a:off x="6277860" y="5171767"/>
            <a:ext cx="801841" cy="434203"/>
          </a:xfrm>
          <a:prstGeom prst="curvedDownArrow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17CBA4D-1293-C402-DA0D-91D76F9FE14C}"/>
              </a:ext>
            </a:extLst>
          </p:cNvPr>
          <p:cNvSpPr/>
          <p:nvPr/>
        </p:nvSpPr>
        <p:spPr>
          <a:xfrm>
            <a:off x="1095641" y="6116672"/>
            <a:ext cx="3725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Figur: London Vision Zero action plan</a:t>
            </a: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A9438B08-617B-BAF2-6347-EE2194AEEADC}"/>
              </a:ext>
            </a:extLst>
          </p:cNvPr>
          <p:cNvSpPr/>
          <p:nvPr/>
        </p:nvSpPr>
        <p:spPr>
          <a:xfrm>
            <a:off x="1008009" y="1003276"/>
            <a:ext cx="52193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Tilgængeligheden til parkering påvirker, hvilken type by vi kan skabe</a:t>
            </a:r>
          </a:p>
        </p:txBody>
      </p:sp>
    </p:spTree>
    <p:extLst>
      <p:ext uri="{BB962C8B-B14F-4D97-AF65-F5344CB8AC3E}">
        <p14:creationId xmlns:p14="http://schemas.microsoft.com/office/powerpoint/2010/main" val="41173490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4ECEB06-6045-42DE-830F-46808E2C0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b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AEA57E21-D1CC-760D-9C1F-F65EFE7EED0A}"/>
              </a:ext>
            </a:extLst>
          </p:cNvPr>
          <p:cNvSpPr txBox="1">
            <a:spLocks/>
          </p:cNvSpPr>
          <p:nvPr/>
        </p:nvSpPr>
        <p:spPr>
          <a:xfrm>
            <a:off x="501254" y="1320799"/>
            <a:ext cx="3765946" cy="387773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1950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1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11188" indent="-1635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b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da-DK" sz="1800">
                <a:latin typeface="Arial"/>
                <a:cs typeface="Arial"/>
              </a:rPr>
              <a:t>Kastetvej</a:t>
            </a:r>
            <a:endParaRPr lang="da-DK" sz="1800"/>
          </a:p>
          <a:p>
            <a:r>
              <a:rPr lang="da-DK" sz="1800">
                <a:solidFill>
                  <a:srgbClr val="000000"/>
                </a:solidFill>
                <a:latin typeface="Inter Light"/>
              </a:rPr>
              <a:t>”</a:t>
            </a:r>
            <a:r>
              <a:rPr lang="da-DK" sz="1800" b="0" i="0" u="none" strike="noStrike" baseline="0">
                <a:solidFill>
                  <a:srgbClr val="000000"/>
                </a:solidFill>
                <a:latin typeface="Inter Light"/>
              </a:rPr>
              <a:t>De handelsdrivende </a:t>
            </a:r>
            <a:r>
              <a:rPr lang="da-DK" sz="1800" b="0" i="1" u="none" strike="noStrike" baseline="0">
                <a:solidFill>
                  <a:srgbClr val="000000"/>
                </a:solidFill>
                <a:latin typeface="Inter Light"/>
              </a:rPr>
              <a:t>[uden for bydelscentret]</a:t>
            </a:r>
            <a:r>
              <a:rPr lang="da-DK" sz="1800" b="0" i="0" u="none" strike="noStrike" baseline="0">
                <a:solidFill>
                  <a:srgbClr val="000000"/>
                </a:solidFill>
                <a:latin typeface="Inter Light"/>
              </a:rPr>
              <a:t> efterspørger blot få parkeringspladser, som gerne må være tidsbegrænsede.” </a:t>
            </a:r>
          </a:p>
          <a:p>
            <a:endParaRPr lang="da-DK" sz="1800">
              <a:solidFill>
                <a:srgbClr val="000000"/>
              </a:solidFill>
              <a:latin typeface="Inter Light"/>
            </a:endParaRPr>
          </a:p>
          <a:p>
            <a:r>
              <a:rPr lang="da-DK" sz="1800">
                <a:solidFill>
                  <a:srgbClr val="000000"/>
                </a:solidFill>
                <a:latin typeface="Inter Light"/>
              </a:rPr>
              <a:t>”</a:t>
            </a:r>
            <a:r>
              <a:rPr lang="da-DK" sz="1800" b="0" i="0" u="none" strike="noStrike" baseline="0">
                <a:solidFill>
                  <a:srgbClr val="000000"/>
                </a:solidFill>
                <a:latin typeface="Inter Light"/>
              </a:rPr>
              <a:t>I bydelscenteret ser situationen anderledes ud. […] Særligt om eftermiddagen og først på aftenen er der rigtig mange mennesker i området. Flere nye butikker er kommet til, og omsætningen i områdets forretninger er samlet set steget. </a:t>
            </a:r>
          </a:p>
          <a:p>
            <a:endParaRPr lang="da-DK" sz="1800">
              <a:solidFill>
                <a:srgbClr val="000000"/>
              </a:solidFill>
              <a:latin typeface="Inter Light"/>
            </a:endParaRPr>
          </a:p>
          <a:p>
            <a:r>
              <a:rPr lang="da-DK" sz="1800" b="0" i="0" u="none" strike="noStrike" baseline="0">
                <a:solidFill>
                  <a:srgbClr val="000000"/>
                </a:solidFill>
                <a:latin typeface="Inter Light"/>
              </a:rPr>
              <a:t>For at understøtte den positive udvikling kan der med fordel etableres endnu bedre muligheder for udeservering, cykelparkering og muligheder for nye forretningsdrivende.”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CD42C5A4-FC95-1C39-805A-E0F3CF7E6C82}"/>
              </a:ext>
            </a:extLst>
          </p:cNvPr>
          <p:cNvSpPr/>
          <p:nvPr/>
        </p:nvSpPr>
        <p:spPr>
          <a:xfrm>
            <a:off x="9472478" y="198119"/>
            <a:ext cx="2218267" cy="2218267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 err="1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240F32F9-A46C-BF56-92E7-2C57785D336F}"/>
              </a:ext>
            </a:extLst>
          </p:cNvPr>
          <p:cNvSpPr txBox="1"/>
          <p:nvPr/>
        </p:nvSpPr>
        <p:spPr>
          <a:xfrm>
            <a:off x="9579172" y="646388"/>
            <a:ext cx="2004878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1400"/>
              <a:t>Udklip fra Plan22+ projektet </a:t>
            </a:r>
          </a:p>
          <a:p>
            <a:pPr algn="ctr"/>
            <a:r>
              <a:rPr lang="da-DK" sz="1400" b="1"/>
              <a:t>Grøn mobilitet og levende handelsgader </a:t>
            </a:r>
          </a:p>
          <a:p>
            <a:pPr algn="ctr"/>
            <a:r>
              <a:rPr lang="da-DK" sz="1400"/>
              <a:t>i Aarhus og Aalborg </a:t>
            </a:r>
          </a:p>
          <a:p>
            <a:pPr algn="ctr"/>
            <a:r>
              <a:rPr lang="da-DK" sz="1400"/>
              <a:t>som er under udarbejdelse</a:t>
            </a:r>
          </a:p>
        </p:txBody>
      </p:sp>
      <p:pic>
        <p:nvPicPr>
          <p:cNvPr id="15" name="Billede 14" descr="Et billede, der indeholder tekst, skærmbillede, Font/skrifttype, design&#10;&#10;Automatisk genereret beskrivelse">
            <a:extLst>
              <a:ext uri="{FF2B5EF4-FFF2-40B4-BE49-F238E27FC236}">
                <a16:creationId xmlns:a16="http://schemas.microsoft.com/office/drawing/2014/main" id="{B2D11A7C-B398-53A0-B7CB-E5D1AF655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929"/>
          <a:stretch/>
        </p:blipFill>
        <p:spPr>
          <a:xfrm>
            <a:off x="4485848" y="3004635"/>
            <a:ext cx="7470567" cy="1546583"/>
          </a:xfrm>
          <a:prstGeom prst="rect">
            <a:avLst/>
          </a:prstGeom>
        </p:spPr>
      </p:pic>
      <p:sp>
        <p:nvSpPr>
          <p:cNvPr id="18" name="Tekstfelt 17">
            <a:extLst>
              <a:ext uri="{FF2B5EF4-FFF2-40B4-BE49-F238E27FC236}">
                <a16:creationId xmlns:a16="http://schemas.microsoft.com/office/drawing/2014/main" id="{221153E4-04F0-14D9-E6D8-1489EE6FAB9F}"/>
              </a:ext>
            </a:extLst>
          </p:cNvPr>
          <p:cNvSpPr txBox="1"/>
          <p:nvPr/>
        </p:nvSpPr>
        <p:spPr>
          <a:xfrm>
            <a:off x="6875968" y="1153675"/>
            <a:ext cx="19515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100" b="1" i="0" u="none" strike="noStrike" baseline="0">
                <a:solidFill>
                  <a:srgbClr val="000000"/>
                </a:solidFill>
                <a:latin typeface="Inter Light"/>
              </a:rPr>
              <a:t>Hvad synes du generelt om Kastetvej efter omdannelsen med plusbusrute og trafikale ændringer?</a:t>
            </a:r>
            <a:endParaRPr lang="da-DK" sz="1100" b="1"/>
          </a:p>
        </p:txBody>
      </p:sp>
      <p:pic>
        <p:nvPicPr>
          <p:cNvPr id="19" name="Billede 18" descr="Et billede, der indeholder tekst, skærmbillede, cirkel, nummer/tal&#10;&#10;Automatisk genereret beskrivelse">
            <a:extLst>
              <a:ext uri="{FF2B5EF4-FFF2-40B4-BE49-F238E27FC236}">
                <a16:creationId xmlns:a16="http://schemas.microsoft.com/office/drawing/2014/main" id="{9BD25C4A-195E-1C8B-667B-0C706C65C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1" t="71946" r="56046" b="6501"/>
          <a:stretch/>
        </p:blipFill>
        <p:spPr>
          <a:xfrm>
            <a:off x="6875968" y="2095736"/>
            <a:ext cx="2387600" cy="779629"/>
          </a:xfrm>
          <a:prstGeom prst="rect">
            <a:avLst/>
          </a:prstGeom>
        </p:spPr>
      </p:pic>
      <p:pic>
        <p:nvPicPr>
          <p:cNvPr id="9" name="Billede 8" descr="Et billede, der indeholder tekst, Font/skrifttype, skærmbillede, design&#10;&#10;Automatisk genereret beskrivelse">
            <a:extLst>
              <a:ext uri="{FF2B5EF4-FFF2-40B4-BE49-F238E27FC236}">
                <a16:creationId xmlns:a16="http://schemas.microsoft.com/office/drawing/2014/main" id="{4C660BCA-5DFE-C00C-3C8C-96280D9451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848" y="4447440"/>
            <a:ext cx="7612380" cy="2255520"/>
          </a:xfrm>
          <a:prstGeom prst="rect">
            <a:avLst/>
          </a:prstGeom>
        </p:spPr>
      </p:pic>
      <p:sp>
        <p:nvSpPr>
          <p:cNvPr id="6" name="Pladsholder til tekst 1">
            <a:extLst>
              <a:ext uri="{FF2B5EF4-FFF2-40B4-BE49-F238E27FC236}">
                <a16:creationId xmlns:a16="http://schemas.microsoft.com/office/drawing/2014/main" id="{6260790A-3403-73C4-F124-C9F2A85D109D}"/>
              </a:ext>
            </a:extLst>
          </p:cNvPr>
          <p:cNvSpPr txBox="1">
            <a:spLocks/>
          </p:cNvSpPr>
          <p:nvPr/>
        </p:nvSpPr>
        <p:spPr>
          <a:xfrm>
            <a:off x="220267" y="397164"/>
            <a:ext cx="9043301" cy="6865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8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1762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11188" indent="-1635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b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da-DK">
                <a:latin typeface="Arial"/>
                <a:cs typeface="Arial"/>
              </a:rPr>
              <a:t>Uden parkering ryger omsætningen – eller gør den?</a:t>
            </a:r>
            <a:endParaRPr lang="da-DK"/>
          </a:p>
        </p:txBody>
      </p:sp>
      <p:pic>
        <p:nvPicPr>
          <p:cNvPr id="10" name="Billede 9" descr="Et billede, der indeholder tekst, skærmbillede, cirkel, nummer/tal&#10;&#10;Automatisk genereret beskrivelse">
            <a:extLst>
              <a:ext uri="{FF2B5EF4-FFF2-40B4-BE49-F238E27FC236}">
                <a16:creationId xmlns:a16="http://schemas.microsoft.com/office/drawing/2014/main" id="{654DA87C-C1EE-F3A5-C480-7129074014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6" t="17148" r="59411" b="28082"/>
          <a:stretch/>
        </p:blipFill>
        <p:spPr>
          <a:xfrm>
            <a:off x="4564284" y="780028"/>
            <a:ext cx="2450018" cy="234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4317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4ECEB06-6045-42DE-830F-46808E2C0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b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" name="Pladsholder til tekst 1">
            <a:extLst>
              <a:ext uri="{FF2B5EF4-FFF2-40B4-BE49-F238E27FC236}">
                <a16:creationId xmlns:a16="http://schemas.microsoft.com/office/drawing/2014/main" id="{6260790A-3403-73C4-F124-C9F2A85D109D}"/>
              </a:ext>
            </a:extLst>
          </p:cNvPr>
          <p:cNvSpPr txBox="1">
            <a:spLocks/>
          </p:cNvSpPr>
          <p:nvPr/>
        </p:nvSpPr>
        <p:spPr>
          <a:xfrm>
            <a:off x="220267" y="397164"/>
            <a:ext cx="8000865" cy="6865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8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31762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11188" indent="-1635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b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da-DK">
                <a:latin typeface="Arial"/>
                <a:cs typeface="Arial"/>
              </a:rPr>
              <a:t>Kan omsætningen måske lige frem vokse?</a:t>
            </a:r>
            <a:endParaRPr lang="da-DK"/>
          </a:p>
        </p:txBody>
      </p:sp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AEA57E21-D1CC-760D-9C1F-F65EFE7EED0A}"/>
              </a:ext>
            </a:extLst>
          </p:cNvPr>
          <p:cNvSpPr txBox="1">
            <a:spLocks/>
          </p:cNvSpPr>
          <p:nvPr/>
        </p:nvSpPr>
        <p:spPr>
          <a:xfrm>
            <a:off x="501254" y="1320799"/>
            <a:ext cx="3872640" cy="387773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1950" indent="-230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1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11188" indent="-1635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b="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da-DK" sz="1800">
                <a:latin typeface="Arial"/>
                <a:cs typeface="Arial"/>
              </a:rPr>
              <a:t>Budolfi Plads</a:t>
            </a:r>
            <a:endParaRPr lang="da-DK" sz="1800">
              <a:solidFill>
                <a:srgbClr val="000000"/>
              </a:solidFill>
              <a:latin typeface="Inter Light"/>
            </a:endParaRPr>
          </a:p>
          <a:p>
            <a:r>
              <a:rPr lang="da-DK" sz="1800">
                <a:solidFill>
                  <a:srgbClr val="000000"/>
                </a:solidFill>
                <a:latin typeface="Inter Light"/>
              </a:rPr>
              <a:t>”</a:t>
            </a:r>
            <a:r>
              <a:rPr lang="da-DK" sz="1800" b="0" i="0" u="none" strike="noStrike" baseline="0">
                <a:solidFill>
                  <a:srgbClr val="000000"/>
                </a:solidFill>
                <a:latin typeface="Inter Light"/>
              </a:rPr>
              <a:t>Med høj tilgængelighed for biler, cykler og fodgængere er Budolfi Plads også blevet et vigtigt knudepunkt for turen til den centrale del af Aalborg. </a:t>
            </a:r>
          </a:p>
          <a:p>
            <a:endParaRPr lang="da-DK" sz="1800">
              <a:solidFill>
                <a:srgbClr val="000000"/>
              </a:solidFill>
              <a:latin typeface="Inter Light"/>
            </a:endParaRPr>
          </a:p>
          <a:p>
            <a:r>
              <a:rPr lang="da-DK" sz="1800" b="0" i="0" u="none" strike="noStrike" baseline="0">
                <a:solidFill>
                  <a:srgbClr val="000000"/>
                </a:solidFill>
                <a:latin typeface="Inter Light"/>
              </a:rPr>
              <a:t>Det vurderes, at der er betydelige muligheder for at markedsføre og udvikle fortællingen om Budolfi Plads endnu mere - eksempelvis ved at inddrage de historiske elementer endnu mere”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CD42C5A4-FC95-1C39-805A-E0F3CF7E6C82}"/>
              </a:ext>
            </a:extLst>
          </p:cNvPr>
          <p:cNvSpPr/>
          <p:nvPr/>
        </p:nvSpPr>
        <p:spPr>
          <a:xfrm>
            <a:off x="9472478" y="198119"/>
            <a:ext cx="2218267" cy="2218267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da-DK" sz="2000" noProof="0" err="1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240F32F9-A46C-BF56-92E7-2C57785D336F}"/>
              </a:ext>
            </a:extLst>
          </p:cNvPr>
          <p:cNvSpPr txBox="1"/>
          <p:nvPr/>
        </p:nvSpPr>
        <p:spPr>
          <a:xfrm>
            <a:off x="9579172" y="646388"/>
            <a:ext cx="2004878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a-DK" sz="1400"/>
              <a:t>Udklip fra Plan22+ projektet </a:t>
            </a:r>
          </a:p>
          <a:p>
            <a:pPr algn="ctr"/>
            <a:r>
              <a:rPr lang="da-DK" sz="1400" b="1"/>
              <a:t>Grøn mobilitet og levende handelsgader </a:t>
            </a:r>
          </a:p>
          <a:p>
            <a:pPr algn="ctr"/>
            <a:r>
              <a:rPr lang="da-DK" sz="1400"/>
              <a:t>i Aarhus og Aalborg </a:t>
            </a:r>
          </a:p>
          <a:p>
            <a:pPr algn="ctr"/>
            <a:r>
              <a:rPr lang="da-DK" sz="1400"/>
              <a:t>som er under udarbejdelse</a:t>
            </a:r>
          </a:p>
        </p:txBody>
      </p:sp>
      <p:pic>
        <p:nvPicPr>
          <p:cNvPr id="8" name="Billede 7" descr="Et billede, der indeholder tekst, Font/skrifttype, skærmbillede, information&#10;&#10;Automatisk genereret beskrivelse">
            <a:extLst>
              <a:ext uri="{FF2B5EF4-FFF2-40B4-BE49-F238E27FC236}">
                <a16:creationId xmlns:a16="http://schemas.microsoft.com/office/drawing/2014/main" id="{FB30B705-8FED-7AEC-DCE8-980F83FE7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681" y="1239015"/>
            <a:ext cx="4743450" cy="1771650"/>
          </a:xfrm>
          <a:prstGeom prst="rect">
            <a:avLst/>
          </a:prstGeom>
        </p:spPr>
      </p:pic>
      <p:pic>
        <p:nvPicPr>
          <p:cNvPr id="11" name="Billede 10" descr="Et billede, der indeholder tekst, Font/skrifttype, skærmbillede&#10;&#10;Automatisk genereret beskrivelse">
            <a:extLst>
              <a:ext uri="{FF2B5EF4-FFF2-40B4-BE49-F238E27FC236}">
                <a16:creationId xmlns:a16="http://schemas.microsoft.com/office/drawing/2014/main" id="{15001C3D-ED8D-B9E8-486B-3CC024BF5D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67"/>
          <a:stretch/>
        </p:blipFill>
        <p:spPr>
          <a:xfrm>
            <a:off x="234120" y="4349303"/>
            <a:ext cx="3787548" cy="1856762"/>
          </a:xfrm>
          <a:prstGeom prst="rect">
            <a:avLst/>
          </a:prstGeom>
        </p:spPr>
      </p:pic>
      <p:pic>
        <p:nvPicPr>
          <p:cNvPr id="9" name="Billede 8" descr="Et billede, der indeholder tekst, skærmbillede, Font/skrifttype, design&#10;&#10;Automatisk genereret beskrivelse">
            <a:extLst>
              <a:ext uri="{FF2B5EF4-FFF2-40B4-BE49-F238E27FC236}">
                <a16:creationId xmlns:a16="http://schemas.microsoft.com/office/drawing/2014/main" id="{24F6B638-E12E-54D0-BA9D-3CBA413E54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802" y="3958165"/>
            <a:ext cx="75438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83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3163</Words>
  <Application>Microsoft Office PowerPoint</Application>
  <PresentationFormat>Widescreen</PresentationFormat>
  <Paragraphs>420</Paragraphs>
  <Slides>74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7" baseType="lpstr">
      <vt:lpstr>72 Black</vt:lpstr>
      <vt:lpstr>72 Light</vt:lpstr>
      <vt:lpstr>Aptos</vt:lpstr>
      <vt:lpstr>Aptos Black</vt:lpstr>
      <vt:lpstr>Aptos Display</vt:lpstr>
      <vt:lpstr>Arial</vt:lpstr>
      <vt:lpstr>Arial Narrow</vt:lpstr>
      <vt:lpstr>Bauhaus 93</vt:lpstr>
      <vt:lpstr>Calibri</vt:lpstr>
      <vt:lpstr>Inter Light</vt:lpstr>
      <vt:lpstr>KBH Tekst</vt:lpstr>
      <vt:lpstr>Times New Roman</vt:lpstr>
      <vt:lpstr>Office-tema</vt:lpstr>
      <vt:lpstr>Kampen om pladsen i byen </vt:lpstr>
      <vt:lpstr>PowerPoint Presentation</vt:lpstr>
      <vt:lpstr>Program</vt:lpstr>
      <vt:lpstr>The Rant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FUNFACT Der kommer ikke kun flere – bilerne har også vokseværk</vt:lpstr>
      <vt:lpstr>Hvad er forskellen på en Vestjyde og en Nordjyde?</vt:lpstr>
      <vt:lpstr>Hvad er forskellen på en Vestjyde og en Nordjyde?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AAL Limfjorden som rygrad Den tætte by syd (høj puls) Den ‘tætte’ boligby nord (lav puls) omvendte koncentrationer af  ‘det gode midtbyliv’ Fra fra 2 til 5 på 20 år </vt:lpstr>
      <vt:lpstr>Identiteter </vt:lpstr>
      <vt:lpstr>+Bus 1 BPPpris (4)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Introduktion til gruppedrøftelser</vt:lpstr>
      <vt:lpstr>Tema 1 – Fremtidens villavej</vt:lpstr>
      <vt:lpstr>Tema 2 – Hastighed i byen</vt:lpstr>
      <vt:lpstr>Tema 3 – Parkeringsnormer</vt:lpstr>
      <vt:lpstr>Tema 4 – Lov, standard, norm</vt:lpstr>
      <vt:lpstr>Opsamling og refleksion</vt:lpstr>
      <vt:lpstr>Hvilken ændring bør vi i trafikfagfælleskabet prioritere først?</vt:lpstr>
      <vt:lpstr>PowerPoint Presentation</vt:lpstr>
      <vt:lpstr>PowerPoint Presentation</vt:lpstr>
      <vt:lpstr>PowerPoint Presentation</vt:lpstr>
      <vt:lpstr>PowerPoint Presentation</vt:lpstr>
      <vt:lpstr>Der kommer ikke kun flere – bilerne har også vokseværk</vt:lpstr>
      <vt:lpstr>Hvor skal pladsen komme fra?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Quvang Harck Vestergaard</dc:creator>
  <cp:lastModifiedBy>Fie Tarp Pedersen</cp:lastModifiedBy>
  <cp:revision>3</cp:revision>
  <dcterms:created xsi:type="dcterms:W3CDTF">2026-08-19T09:34:24Z</dcterms:created>
  <dcterms:modified xsi:type="dcterms:W3CDTF">2026-08-25T10:33:26Z</dcterms:modified>
</cp:coreProperties>
</file>